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7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66" r:id="rId12"/>
    <p:sldId id="264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8/23/2021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8/23/2021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C6B044-9BBC-441A-9106-0DC618BD25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4000" dirty="0"/>
              <a:t>SIGNOS DE PUNTUACIÒN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570A917-1F22-45B0-AD62-2827EA91C0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USO DE LA COMA</a:t>
            </a:r>
          </a:p>
        </p:txBody>
      </p:sp>
    </p:spTree>
    <p:extLst>
      <p:ext uri="{BB962C8B-B14F-4D97-AF65-F5344CB8AC3E}">
        <p14:creationId xmlns:p14="http://schemas.microsoft.com/office/powerpoint/2010/main" val="17699980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CB6C4C-30DA-47B2-AF3F-A12E7C99B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Uso de la coma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DF36CC8-6A85-46D9-8B74-A0FEDF33BA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21" y="1853754"/>
            <a:ext cx="10323334" cy="3970271"/>
          </a:xfrm>
        </p:spPr>
        <p:txBody>
          <a:bodyPr>
            <a:normAutofit/>
          </a:bodyPr>
          <a:lstStyle/>
          <a:p>
            <a:r>
              <a:rPr lang="es-CO" sz="2400" dirty="0"/>
              <a:t>En las frases en que el verbo se omite por sobreentenderse, se sustituye el verbo por una coma:</a:t>
            </a:r>
          </a:p>
          <a:p>
            <a:r>
              <a:rPr lang="es-CO" sz="2400" dirty="0"/>
              <a:t>Unos </a:t>
            </a:r>
            <a:r>
              <a:rPr lang="es-CO" sz="2400" dirty="0">
                <a:highlight>
                  <a:srgbClr val="FFFF00"/>
                </a:highlight>
              </a:rPr>
              <a:t>venían </a:t>
            </a:r>
            <a:r>
              <a:rPr lang="es-CO" sz="2400" dirty="0"/>
              <a:t>de Cartagena; otros,</a:t>
            </a:r>
            <a:r>
              <a:rPr lang="es-CO" sz="2400" dirty="0">
                <a:highlight>
                  <a:srgbClr val="FFFF00"/>
                </a:highlight>
              </a:rPr>
              <a:t> </a:t>
            </a:r>
            <a:r>
              <a:rPr lang="es-CO" sz="2400" dirty="0"/>
              <a:t>de Barranquilla. </a:t>
            </a:r>
          </a:p>
          <a:p>
            <a:r>
              <a:rPr lang="es-CO" sz="2400" dirty="0"/>
              <a:t>Algunos estudiantes llegaron temprano; la mayoría, tarde. </a:t>
            </a:r>
          </a:p>
          <a:p>
            <a:r>
              <a:rPr lang="es-CO" sz="2400" dirty="0"/>
              <a:t>Para comprar los jabones gire a la derecha; para las flores, al fondo.</a:t>
            </a:r>
          </a:p>
          <a:p>
            <a:r>
              <a:rPr lang="es-CO" sz="2400" dirty="0"/>
              <a:t> Si vienes, te esperamos; si no, nos vamos.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4814898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E2C1C6A-A309-4BFE-8940-27C5C79496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Usos del punto y coma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CB710D8-1E11-460C-934D-BFF20EAF5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2015732"/>
            <a:ext cx="10464011" cy="3450613"/>
          </a:xfrm>
        </p:spPr>
        <p:txBody>
          <a:bodyPr>
            <a:normAutofit/>
          </a:bodyPr>
          <a:lstStyle/>
          <a:p>
            <a:r>
              <a:rPr lang="es-CO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 usa para separar oraciones independientes que forman parte de un mismo enunciado y que </a:t>
            </a:r>
            <a:r>
              <a:rPr lang="es-CO" sz="32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se</a:t>
            </a:r>
            <a:r>
              <a:rPr lang="es-CO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complementan entre sí desde un </a:t>
            </a:r>
            <a:r>
              <a:rPr lang="es-CO" sz="32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punto</a:t>
            </a:r>
            <a:r>
              <a:rPr lang="es-CO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 de vista informativo. Por </a:t>
            </a:r>
            <a:r>
              <a:rPr lang="es-CO" sz="3200" b="1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ejemplo</a:t>
            </a:r>
            <a:r>
              <a:rPr lang="es-CO" sz="3200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: No te vayas; todavía no he terminado contigo. 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706999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D36F5-1E58-469A-AF7D-690078D88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Taller uso de la coma</a:t>
            </a:r>
            <a:br>
              <a:rPr lang="es-ES" dirty="0"/>
            </a:b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C2260C-FB72-421B-B767-C18DFE1099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145" y="1853754"/>
            <a:ext cx="9985709" cy="36125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/>
              <a:t>Escriba un ejemplo para </a:t>
            </a:r>
            <a:r>
              <a:rPr lang="es-ES" sz="3200"/>
              <a:t>cada caso.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559896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65AD61-A3EA-4A21-A704-75CC1120AA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Objetivo de la clase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B1D441-902B-474A-93AB-0511C88CE3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ES" sz="3200" dirty="0"/>
              <a:t>Hacer buen uso de los signos de puntuación en la escritura académica.</a:t>
            </a:r>
          </a:p>
          <a:p>
            <a:pPr marL="0" indent="0">
              <a:buNone/>
            </a:pP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186336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5DC37-3206-4A32-AD36-C906B51C6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dirty="0"/>
              <a:t>SIGNOS DE PUNTUACIÒN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8F4547E-1EDE-4673-BA0D-CDB1D9AF7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3612591"/>
          </a:xfrm>
        </p:spPr>
        <p:txBody>
          <a:bodyPr>
            <a:normAutofit/>
          </a:bodyPr>
          <a:lstStyle/>
          <a:p>
            <a:r>
              <a:rPr lang="es-CO" dirty="0"/>
              <a:t>Los signos de puntuación </a:t>
            </a:r>
            <a:r>
              <a:rPr lang="es-CO" dirty="0">
                <a:highlight>
                  <a:srgbClr val="FFFF00"/>
                </a:highlight>
              </a:rPr>
              <a:t>orientan al lector respecto a la entonación </a:t>
            </a:r>
            <a:r>
              <a:rPr lang="es-CO" dirty="0"/>
              <a:t>y </a:t>
            </a:r>
            <a:r>
              <a:rPr lang="es-CO" dirty="0">
                <a:highlight>
                  <a:srgbClr val="FFFF00"/>
                </a:highlight>
              </a:rPr>
              <a:t>a las pausas del habla</a:t>
            </a:r>
            <a:r>
              <a:rPr lang="es-CO" dirty="0"/>
              <a:t>. Son de gran importancia para </a:t>
            </a:r>
            <a:r>
              <a:rPr lang="es-CO" dirty="0">
                <a:highlight>
                  <a:srgbClr val="FFFF00"/>
                </a:highlight>
              </a:rPr>
              <a:t>resolver ambigüedades de sentido</a:t>
            </a:r>
            <a:r>
              <a:rPr lang="es-CO" dirty="0"/>
              <a:t>, o a la </a:t>
            </a:r>
            <a:r>
              <a:rPr lang="es-CO" dirty="0">
                <a:highlight>
                  <a:srgbClr val="FFFF00"/>
                </a:highlight>
              </a:rPr>
              <a:t>intencionalidad misma del mensaje</a:t>
            </a:r>
            <a:r>
              <a:rPr lang="es-CO" dirty="0"/>
              <a:t>, que el lenguaje oral resuelve </a:t>
            </a:r>
            <a:r>
              <a:rPr lang="es-CO" dirty="0">
                <a:highlight>
                  <a:srgbClr val="FFFF00"/>
                </a:highlight>
              </a:rPr>
              <a:t>con la entonación. </a:t>
            </a:r>
            <a:r>
              <a:rPr lang="es-CO" dirty="0"/>
              <a:t>Ejemplo: </a:t>
            </a:r>
          </a:p>
          <a:p>
            <a:r>
              <a:rPr lang="es-CO" dirty="0"/>
              <a:t>Ya está bien                             No vengas para acá       </a:t>
            </a:r>
          </a:p>
          <a:p>
            <a:r>
              <a:rPr lang="es-CO" dirty="0"/>
              <a:t>¿Ya está bien?                           ¿No vengas para acá?      </a:t>
            </a:r>
          </a:p>
          <a:p>
            <a:r>
              <a:rPr lang="es-CO" dirty="0"/>
              <a:t>¡Ya está bien!                            ¡No vengas para acá!</a:t>
            </a:r>
          </a:p>
          <a:p>
            <a:r>
              <a:rPr lang="es-CO" dirty="0"/>
              <a:t> Ya está ¡Bien!                           No, no vengas para acá</a:t>
            </a:r>
          </a:p>
          <a:p>
            <a:endParaRPr lang="es-CO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42922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9E577A-C0BB-40E9-97E2-1417FB1EF2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dirty="0"/>
              <a:t>SIGNOS DE PUNTUACIÒN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867FE3-66C5-46D8-91F3-7E5D29802E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>
            <a:normAutofit/>
          </a:bodyPr>
          <a:lstStyle/>
          <a:p>
            <a:pPr algn="just"/>
            <a:r>
              <a:rPr lang="es-CO" sz="2400" dirty="0"/>
              <a:t>La puntuación sirve </a:t>
            </a:r>
            <a:r>
              <a:rPr lang="es-CO" sz="2400" dirty="0">
                <a:highlight>
                  <a:srgbClr val="FFFF00"/>
                </a:highlight>
              </a:rPr>
              <a:t>para señalar la organización de las ideas, </a:t>
            </a:r>
            <a:r>
              <a:rPr lang="es-CO" sz="2400" dirty="0"/>
              <a:t>como sucede con </a:t>
            </a:r>
            <a:r>
              <a:rPr lang="es-CO" sz="2400" dirty="0">
                <a:highlight>
                  <a:srgbClr val="FFFF00"/>
                </a:highlight>
              </a:rPr>
              <a:t>la separación en los párrafos por medio del punto y aparte, </a:t>
            </a:r>
            <a:r>
              <a:rPr lang="es-CO" sz="2400" dirty="0"/>
              <a:t>o para marcar </a:t>
            </a:r>
            <a:r>
              <a:rPr lang="es-CO" sz="2400" dirty="0">
                <a:highlight>
                  <a:srgbClr val="FFFF00"/>
                </a:highlight>
              </a:rPr>
              <a:t>las voces de distintos hablantes</a:t>
            </a:r>
            <a:r>
              <a:rPr lang="es-CO" sz="2400" dirty="0"/>
              <a:t>, o los planos distintos que se insertan en un mismo discurso lingüístico, como es el caso de los textos con citas de otros autores.</a:t>
            </a:r>
          </a:p>
          <a:p>
            <a:pPr algn="just"/>
            <a:r>
              <a:rPr lang="es-CO" sz="2400" dirty="0"/>
              <a:t>Los principales signos de puntuación son: coma (,) comillas (“”) punto (.) guión (-) punto y coma (;) raya (_) dos puntos (:) paréntesis (()) puntos suspensivos (….) interrogación (¿?) corchetes ([ ]) exclamación (¡!)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22315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4768C0-4375-4A7E-BA92-D4D526101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sz="3200" dirty="0"/>
              <a:t>SIGNOS DE PUNTUACIÒN</a:t>
            </a:r>
            <a:endParaRPr lang="es-E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30AAAEC-8A38-4602-9C30-3EA3F1559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3046" y="1853754"/>
            <a:ext cx="11015003" cy="4199727"/>
          </a:xfrm>
        </p:spPr>
        <p:txBody>
          <a:bodyPr>
            <a:normAutofit/>
          </a:bodyPr>
          <a:lstStyle/>
          <a:p>
            <a:r>
              <a:rPr lang="es-CO" dirty="0"/>
              <a:t>Algunos signos sirven para matizar distintas clases de pausas y para marcar variaciones en la entonación; por ejemplo, </a:t>
            </a:r>
            <a:r>
              <a:rPr lang="es-CO" dirty="0">
                <a:highlight>
                  <a:srgbClr val="FFFF00"/>
                </a:highlight>
              </a:rPr>
              <a:t>la coma, el punto y coma, el punto, los dos puntos y los puntos suspensivos</a:t>
            </a:r>
            <a:r>
              <a:rPr lang="es-CO" dirty="0"/>
              <a:t>. </a:t>
            </a:r>
          </a:p>
          <a:p>
            <a:r>
              <a:rPr lang="es-CO" dirty="0"/>
              <a:t>Otros, en cambio, son señales básicamente de </a:t>
            </a:r>
            <a:r>
              <a:rPr lang="es-CO" dirty="0">
                <a:highlight>
                  <a:srgbClr val="FFFF00"/>
                </a:highlight>
              </a:rPr>
              <a:t>entonación; </a:t>
            </a:r>
            <a:r>
              <a:rPr lang="es-CO" dirty="0"/>
              <a:t>por ejemplo, </a:t>
            </a:r>
            <a:r>
              <a:rPr lang="es-CO" dirty="0">
                <a:highlight>
                  <a:srgbClr val="FFFF00"/>
                </a:highlight>
              </a:rPr>
              <a:t>la interrogación, la exclamación y los paréntesis. </a:t>
            </a:r>
          </a:p>
          <a:p>
            <a:r>
              <a:rPr lang="es-CO" dirty="0"/>
              <a:t>En cuanto a las comillas (“altas” o inglesas), se utilizan para insertar citas, significados de palabras, etc.</a:t>
            </a:r>
          </a:p>
          <a:p>
            <a:r>
              <a:rPr lang="es-CO" dirty="0"/>
              <a:t> Otros signos son los paréntesis y los corchetes. Las rayas o guiones largos se emplean para introducir diálogos o incisos. </a:t>
            </a:r>
          </a:p>
          <a:p>
            <a:r>
              <a:rPr lang="es-CO" dirty="0"/>
              <a:t>El guión corto, por su parte, sirve para unir o separar según los casos.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812488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E59A61-D2EB-4486-A56C-20D23880E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Uso de la coma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595229-520D-4616-8B4D-3B084D8A8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4" y="1853754"/>
            <a:ext cx="11535508" cy="4199727"/>
          </a:xfrm>
        </p:spPr>
        <p:txBody>
          <a:bodyPr>
            <a:normAutofit/>
          </a:bodyPr>
          <a:lstStyle/>
          <a:p>
            <a:r>
              <a:rPr lang="es-CO" dirty="0"/>
              <a:t>LA COMA  señala pausas en las que se eleva ligeramente el tono y después de las cuales, se mantiene el mismo tono anterior, a diferencia del punto que señala una bajada de tono. </a:t>
            </a:r>
          </a:p>
          <a:p>
            <a:r>
              <a:rPr lang="es-CO" dirty="0"/>
              <a:t>1. Se separan con comas los </a:t>
            </a:r>
            <a:r>
              <a:rPr lang="es-CO" dirty="0">
                <a:highlight>
                  <a:srgbClr val="FFFF00"/>
                </a:highlight>
              </a:rPr>
              <a:t>distintos elementos de una enumeración</a:t>
            </a:r>
            <a:r>
              <a:rPr lang="es-CO" dirty="0"/>
              <a:t>, menos el último que ira precedido por la conjunción </a:t>
            </a:r>
            <a:r>
              <a:rPr lang="es-CO" dirty="0">
                <a:highlight>
                  <a:srgbClr val="FF0000"/>
                </a:highlight>
              </a:rPr>
              <a:t>y</a:t>
            </a:r>
            <a:r>
              <a:rPr lang="es-CO" dirty="0"/>
              <a:t> o ni.</a:t>
            </a:r>
          </a:p>
          <a:p>
            <a:r>
              <a:rPr lang="es-CO" dirty="0"/>
              <a:t> Otra forma en que puede acabar una enumeración es: …, etc. o con puntos suspensivos. </a:t>
            </a:r>
          </a:p>
          <a:p>
            <a:r>
              <a:rPr lang="es-CO" dirty="0"/>
              <a:t> Ejemplo. Compraremos </a:t>
            </a:r>
            <a:r>
              <a:rPr lang="es-CO" dirty="0">
                <a:highlight>
                  <a:srgbClr val="FFFF00"/>
                </a:highlight>
              </a:rPr>
              <a:t>vestidos, zapatos, medias </a:t>
            </a:r>
            <a:r>
              <a:rPr lang="es-CO" dirty="0">
                <a:highlight>
                  <a:srgbClr val="FF0000"/>
                </a:highlight>
              </a:rPr>
              <a:t>y</a:t>
            </a:r>
            <a:r>
              <a:rPr lang="es-CO" dirty="0">
                <a:highlight>
                  <a:srgbClr val="FFFF00"/>
                </a:highlight>
              </a:rPr>
              <a:t> camisetas. </a:t>
            </a:r>
          </a:p>
          <a:p>
            <a:r>
              <a:rPr lang="es-CO" dirty="0"/>
              <a:t>El profesor trajo los siguientes útiles escolares; </a:t>
            </a:r>
            <a:r>
              <a:rPr lang="es-CO" dirty="0">
                <a:highlight>
                  <a:srgbClr val="FFFF00"/>
                </a:highlight>
              </a:rPr>
              <a:t>lápiz, borradores, sacaputa </a:t>
            </a:r>
            <a:r>
              <a:rPr lang="es-CO" dirty="0">
                <a:highlight>
                  <a:srgbClr val="FF0000"/>
                </a:highlight>
              </a:rPr>
              <a:t>y</a:t>
            </a:r>
            <a:r>
              <a:rPr lang="es-CO" dirty="0">
                <a:highlight>
                  <a:srgbClr val="FFFF00"/>
                </a:highlight>
              </a:rPr>
              <a:t> cuadernos</a:t>
            </a:r>
            <a:r>
              <a:rPr lang="es-CO" dirty="0"/>
              <a:t>.</a:t>
            </a:r>
          </a:p>
          <a:p>
            <a:r>
              <a:rPr lang="es-CO" dirty="0"/>
              <a:t> Me gustaría describir </a:t>
            </a:r>
            <a:r>
              <a:rPr lang="es-CO" dirty="0">
                <a:highlight>
                  <a:srgbClr val="FFFF00"/>
                </a:highlight>
              </a:rPr>
              <a:t>los lagos</a:t>
            </a:r>
            <a:r>
              <a:rPr lang="es-CO" dirty="0"/>
              <a:t>, </a:t>
            </a:r>
            <a:r>
              <a:rPr lang="es-CO" dirty="0">
                <a:highlight>
                  <a:srgbClr val="FFFF00"/>
                </a:highlight>
              </a:rPr>
              <a:t>los bosques, los prados</a:t>
            </a:r>
            <a:r>
              <a:rPr lang="es-CO" dirty="0"/>
              <a:t>, </a:t>
            </a:r>
            <a:r>
              <a:rPr lang="es-CO" dirty="0">
                <a:highlight>
                  <a:srgbClr val="FFFF00"/>
                </a:highlight>
              </a:rPr>
              <a:t>los rebaños </a:t>
            </a:r>
            <a:r>
              <a:rPr lang="es-CO" dirty="0">
                <a:highlight>
                  <a:srgbClr val="FF0000"/>
                </a:highlight>
              </a:rPr>
              <a:t>y</a:t>
            </a:r>
            <a:r>
              <a:rPr lang="es-CO" dirty="0"/>
              <a:t> tu andar en ellos. </a:t>
            </a:r>
          </a:p>
          <a:p>
            <a:r>
              <a:rPr lang="es-CO" dirty="0"/>
              <a:t>No me gusta ver su cara, escuchar su voz</a:t>
            </a:r>
            <a:r>
              <a:rPr lang="es-CO" dirty="0">
                <a:highlight>
                  <a:srgbClr val="FFFF00"/>
                </a:highlight>
              </a:rPr>
              <a:t>, </a:t>
            </a:r>
            <a:r>
              <a:rPr lang="es-CO" dirty="0">
                <a:highlight>
                  <a:srgbClr val="FF0000"/>
                </a:highlight>
              </a:rPr>
              <a:t>ni</a:t>
            </a:r>
            <a:r>
              <a:rPr lang="es-CO" dirty="0">
                <a:highlight>
                  <a:srgbClr val="FFFF00"/>
                </a:highlight>
              </a:rPr>
              <a:t> </a:t>
            </a:r>
            <a:r>
              <a:rPr lang="es-CO" dirty="0"/>
              <a:t>su forma de levantar las cejas.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677453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0AE9D3-38FF-4574-ACD3-8D769A95A3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Uso de la coma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0A08D86-4398-4DB8-A2DF-994FB75D4B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911" y="2015732"/>
            <a:ext cx="10916529" cy="3450613"/>
          </a:xfrm>
        </p:spPr>
        <p:txBody>
          <a:bodyPr>
            <a:normAutofit fontScale="92500"/>
          </a:bodyPr>
          <a:lstStyle/>
          <a:p>
            <a:r>
              <a:rPr lang="es-CO" sz="2400" dirty="0"/>
              <a:t>2. Van separadas con coma las palabras, </a:t>
            </a:r>
            <a:r>
              <a:rPr lang="es-CO" sz="2400" dirty="0">
                <a:highlight>
                  <a:srgbClr val="FFFF00"/>
                </a:highlight>
              </a:rPr>
              <a:t>sintagmas</a:t>
            </a:r>
            <a:r>
              <a:rPr lang="es-CO" sz="2400" dirty="0"/>
              <a:t> y construcciones paralelas que se repiten.</a:t>
            </a:r>
          </a:p>
          <a:p>
            <a:r>
              <a:rPr lang="es-CO" sz="2400" dirty="0"/>
              <a:t>El gobernador colocò la primera piedra, </a:t>
            </a:r>
            <a:r>
              <a:rPr lang="es-CO" sz="2400" dirty="0">
                <a:highlight>
                  <a:srgbClr val="FF0000"/>
                </a:highlight>
              </a:rPr>
              <a:t>los guardias </a:t>
            </a:r>
            <a:r>
              <a:rPr lang="es-CO" sz="2400" dirty="0">
                <a:highlight>
                  <a:srgbClr val="00FF00"/>
                </a:highlight>
              </a:rPr>
              <a:t>vigilaban, </a:t>
            </a:r>
            <a:r>
              <a:rPr lang="es-CO" sz="2400" dirty="0"/>
              <a:t>los curiosos miraban y los fotógrafos tomaban nota. </a:t>
            </a:r>
          </a:p>
          <a:p>
            <a:r>
              <a:rPr lang="es-CO" sz="2400" dirty="0"/>
              <a:t>Sí, sí, lo que usted diga. Estuve atento a la ceremonia, luego, bajé por las escaleras y abrace a los invitados.</a:t>
            </a:r>
          </a:p>
          <a:p>
            <a:r>
              <a:rPr lang="es-CO" sz="2400" dirty="0"/>
              <a:t>El bautismo, la comunión, la confirmación y el matrimonio.  Si, si, me confirmaré ese día.  </a:t>
            </a:r>
          </a:p>
          <a:p>
            <a:pPr marL="0" indent="0">
              <a:buNone/>
            </a:pPr>
            <a:endParaRPr lang="es-CO" sz="2400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34527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A91137-E8E8-4000-93B6-9CE6D63F27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                         Uso de la coma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F40ECE2-D0EC-4867-A661-9CE42E10B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115" y="1853754"/>
            <a:ext cx="10407740" cy="4199727"/>
          </a:xfrm>
        </p:spPr>
        <p:txBody>
          <a:bodyPr>
            <a:normAutofit/>
          </a:bodyPr>
          <a:lstStyle/>
          <a:p>
            <a:r>
              <a:rPr lang="es-CO" sz="2400" dirty="0"/>
              <a:t>3. Se separa con coma el vocativo (palabra con la que llamamos o nos dirigimos a alguien) del resto del enunciado. Ejemplos:</a:t>
            </a:r>
            <a:endParaRPr lang="es-ES" sz="2400" dirty="0"/>
          </a:p>
          <a:p>
            <a:r>
              <a:rPr lang="es-CO" sz="2400" dirty="0">
                <a:highlight>
                  <a:srgbClr val="00FF00"/>
                </a:highlight>
              </a:rPr>
              <a:t>Carla, </a:t>
            </a:r>
            <a:r>
              <a:rPr lang="es-CO" sz="2400" dirty="0"/>
              <a:t>nos vamos ya. </a:t>
            </a:r>
          </a:p>
          <a:p>
            <a:r>
              <a:rPr lang="es-CO" sz="2400" dirty="0"/>
              <a:t>Señores, nunca es tarde si la dicha es buena. </a:t>
            </a:r>
          </a:p>
          <a:p>
            <a:r>
              <a:rPr lang="es-CO" sz="2400" dirty="0"/>
              <a:t>No faltes mañana, </a:t>
            </a:r>
            <a:r>
              <a:rPr lang="es-CO" sz="2400" dirty="0">
                <a:highlight>
                  <a:srgbClr val="00FF00"/>
                </a:highlight>
              </a:rPr>
              <a:t>Pedro.</a:t>
            </a:r>
            <a:r>
              <a:rPr lang="es-CO" sz="2400" dirty="0"/>
              <a:t> </a:t>
            </a:r>
          </a:p>
          <a:p>
            <a:r>
              <a:rPr lang="es-CO" sz="2400" dirty="0"/>
              <a:t>Me gustaría que lo consiguieras, </a:t>
            </a:r>
            <a:r>
              <a:rPr lang="es-CO" sz="2400" dirty="0">
                <a:highlight>
                  <a:srgbClr val="00FF00"/>
                </a:highlight>
              </a:rPr>
              <a:t>amigo, </a:t>
            </a:r>
            <a:r>
              <a:rPr lang="es-CO" sz="2400" dirty="0"/>
              <a:t>cuanto antes. </a:t>
            </a:r>
          </a:p>
          <a:p>
            <a:r>
              <a:rPr lang="es-CO" sz="2400" dirty="0"/>
              <a:t>Escucha, </a:t>
            </a:r>
            <a:r>
              <a:rPr lang="es-CO" sz="2400" dirty="0">
                <a:highlight>
                  <a:srgbClr val="00FF00"/>
                </a:highlight>
              </a:rPr>
              <a:t>Juan, </a:t>
            </a:r>
            <a:r>
              <a:rPr lang="es-CO" sz="2400" dirty="0"/>
              <a:t>no te metas en mis cosas. </a:t>
            </a:r>
          </a:p>
          <a:p>
            <a:pPr marL="0" indent="0">
              <a:buNone/>
            </a:pPr>
            <a:endParaRPr lang="es-ES" sz="2800" dirty="0">
              <a:highlight>
                <a:srgbClr val="00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841358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F6DD26-2362-4CAB-AAA8-71DE9E92F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4362" y="748249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s-ES" sz="4000" dirty="0"/>
              <a:t>Uso de la coma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B5DCF7F-D129-4988-AA88-55B42517E3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843" y="1797484"/>
            <a:ext cx="11015003" cy="4125014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4. Cuando una </a:t>
            </a:r>
            <a:r>
              <a:rPr lang="es-CO" sz="3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oración subordinada* 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se </a:t>
            </a:r>
            <a:r>
              <a:rPr lang="es-CO" sz="32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antepone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a la principal, se separa con coma: Ejemplos:</a:t>
            </a:r>
          </a:p>
          <a:p>
            <a:pPr algn="just"/>
            <a:r>
              <a:rPr lang="es-CO" sz="3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Cuando acabe la clase, </a:t>
            </a:r>
            <a:r>
              <a:rPr lang="es-CO" sz="3200" dirty="0">
                <a:highlight>
                  <a:srgbClr val="00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iré a visitarte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algn="just"/>
            <a:r>
              <a:rPr lang="es-CO" sz="3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Las niñas que llevan el vestido blanco, 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van a recibir la comunión.</a:t>
            </a:r>
          </a:p>
          <a:p>
            <a:pPr algn="just"/>
            <a:r>
              <a:rPr lang="es-CO" sz="3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Aunque le gustaba mucho el futbol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, no podía practicarlo a menudo.</a:t>
            </a:r>
          </a:p>
          <a:p>
            <a:pPr algn="just"/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CO" sz="3200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Después de pensarlo mucho</a:t>
            </a:r>
            <a:r>
              <a:rPr lang="es-CO" sz="3200" dirty="0">
                <a:latin typeface="Arial" panose="020B0604020202020204" pitchFamily="34" charset="0"/>
                <a:cs typeface="Arial" panose="020B0604020202020204" pitchFamily="34" charset="0"/>
              </a:rPr>
              <a:t>, se decidió a emprender el viaje.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E9F73CC-8B48-4180-84E0-ECB437AD9C6A}"/>
              </a:ext>
            </a:extLst>
          </p:cNvPr>
          <p:cNvSpPr txBox="1"/>
          <p:nvPr/>
        </p:nvSpPr>
        <p:spPr>
          <a:xfrm>
            <a:off x="121921" y="6109751"/>
            <a:ext cx="120700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>
                <a:solidFill>
                  <a:srgbClr val="202124"/>
                </a:solidFill>
                <a:highlight>
                  <a:srgbClr val="FFFF00"/>
                </a:highlight>
                <a:latin typeface="arial" panose="020B0604020202020204" pitchFamily="34" charset="0"/>
              </a:rPr>
              <a:t>*S</a:t>
            </a:r>
            <a:r>
              <a:rPr lang="es-CO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on aquellas que dependen de otro verbo, del núcleo de la </a:t>
            </a:r>
            <a:r>
              <a:rPr lang="es-CO" b="1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oración</a:t>
            </a:r>
            <a:r>
              <a:rPr lang="es-CO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 principal. Pueden ser: </a:t>
            </a:r>
            <a:r>
              <a:rPr lang="es-ES" b="0" i="0" dirty="0">
                <a:solidFill>
                  <a:srgbClr val="202124"/>
                </a:solidFill>
                <a:effectLst/>
                <a:highlight>
                  <a:srgbClr val="FFFF00"/>
                </a:highlight>
                <a:latin typeface="arial" panose="020B0604020202020204" pitchFamily="34" charset="0"/>
              </a:rPr>
              <a:t>sustantivas, adjetivas o adverbiales</a:t>
            </a:r>
            <a:r>
              <a:rPr lang="es-ES" b="0" i="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.</a:t>
            </a:r>
            <a:endParaRPr lang="es-ES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130828600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664</TotalTime>
  <Words>890</Words>
  <Application>Microsoft Office PowerPoint</Application>
  <PresentationFormat>Panorámica</PresentationFormat>
  <Paragraphs>56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Arial</vt:lpstr>
      <vt:lpstr>Gill Sans MT</vt:lpstr>
      <vt:lpstr>Galería</vt:lpstr>
      <vt:lpstr>SIGNOS DE PUNTUACIÒN</vt:lpstr>
      <vt:lpstr>Objetivo de la clase</vt:lpstr>
      <vt:lpstr>SIGNOS DE PUNTUACIÒN</vt:lpstr>
      <vt:lpstr>SIGNOS DE PUNTUACIÒN</vt:lpstr>
      <vt:lpstr>SIGNOS DE PUNTUACIÒN</vt:lpstr>
      <vt:lpstr>Uso de la coma</vt:lpstr>
      <vt:lpstr>Uso de la coma</vt:lpstr>
      <vt:lpstr>                         Uso de la coma</vt:lpstr>
      <vt:lpstr>Uso de la coma</vt:lpstr>
      <vt:lpstr>Uso de la coma</vt:lpstr>
      <vt:lpstr>Usos del punto y coma</vt:lpstr>
      <vt:lpstr>Taller uso de la coma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SIGNOS DE PUNTUACIÒN</dc:title>
  <dc:creator>Silvana Castillo Guerra</dc:creator>
  <cp:lastModifiedBy>Silvana Castillo Guerra</cp:lastModifiedBy>
  <cp:revision>43</cp:revision>
  <dcterms:created xsi:type="dcterms:W3CDTF">2020-11-09T04:36:34Z</dcterms:created>
  <dcterms:modified xsi:type="dcterms:W3CDTF">2021-08-23T14:34:17Z</dcterms:modified>
</cp:coreProperties>
</file>