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0799763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816" y="84"/>
      </p:cViewPr>
      <p:guideLst>
        <p:guide orient="horz" pos="2137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1122363"/>
            <a:ext cx="8099822" cy="2387600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602038"/>
            <a:ext cx="8099822" cy="1655762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504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27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65125"/>
            <a:ext cx="2328699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65125"/>
            <a:ext cx="68511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039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 userDrawn="1"/>
        </p:nvSpPr>
        <p:spPr>
          <a:xfrm>
            <a:off x="3783989" y="6237312"/>
            <a:ext cx="357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latin typeface="Brush Script MT" panose="03060802040406070304" pitchFamily="66" charset="0"/>
              </a:rPr>
              <a:t>Por: Jorge Alberto Ducuara Parales</a:t>
            </a:r>
            <a:endParaRPr lang="es-CO" sz="18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5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833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709739"/>
            <a:ext cx="9314796" cy="2852737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589464"/>
            <a:ext cx="9314796" cy="1500187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969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825625"/>
            <a:ext cx="4589899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825625"/>
            <a:ext cx="4589899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818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65126"/>
            <a:ext cx="9314796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681163"/>
            <a:ext cx="4568806" cy="823912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505075"/>
            <a:ext cx="456880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681163"/>
            <a:ext cx="4591306" cy="823912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505075"/>
            <a:ext cx="459130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781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2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529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57200"/>
            <a:ext cx="3483204" cy="160020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987426"/>
            <a:ext cx="5467380" cy="4873625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057400"/>
            <a:ext cx="3483204" cy="381158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574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57200"/>
            <a:ext cx="3483204" cy="160020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987426"/>
            <a:ext cx="5467380" cy="4873625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057400"/>
            <a:ext cx="3483204" cy="381158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105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65126"/>
            <a:ext cx="93147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825625"/>
            <a:ext cx="93147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356351"/>
            <a:ext cx="24299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C788B-F1A2-455E-B456-EA012E463371}" type="datetimeFigureOut">
              <a:rPr lang="es-CO" smtClean="0"/>
              <a:t>7/03/2021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356351"/>
            <a:ext cx="3644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356351"/>
            <a:ext cx="24299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42FFA-898B-4140-921D-CC0518A5F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3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10.xml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vcolombia.org.co/attachments/data/20111228191515.pdf" TargetMode="Externa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Relationship Id="rId5" Type="http://schemas.openxmlformats.org/officeDocument/2006/relationships/slide" Target="slide3.xml"/><Relationship Id="rId4" Type="http://schemas.openxmlformats.org/officeDocument/2006/relationships/hyperlink" Target="http://www.slideserve.com/diane/conceptos-financieros-aplicados-a-la-administraci-n-de-portafolio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s://www.bvc.com.co/pps/tibco/portalbvc/Home/Mercados/enlinea/indicesbursatiles?com.tibco.ps.pagesvc.renderParams.sub45d083c1_14321f5c9c5_-78350a0a600b=action%3Ddetallar%26org.springframework.web.portlet.mvc.ImplicitModel%3Dtrue%26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s://www.grupoaval.com/wps/portal/grupo-aval/aval/portal-financiero/renta-fija/tes/datos-historicos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49971" y="1949823"/>
            <a:ext cx="8099822" cy="1560139"/>
          </a:xfrm>
        </p:spPr>
        <p:txBody>
          <a:bodyPr/>
          <a:lstStyle/>
          <a:p>
            <a:r>
              <a:rPr lang="es-CO" b="1" dirty="0" smtClean="0">
                <a:latin typeface="Century Gothic" panose="020B0502020202020204" pitchFamily="34" charset="0"/>
              </a:rPr>
              <a:t>Costo de Capital Promedio Ponderado</a:t>
            </a:r>
            <a:endParaRPr lang="es-CO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CuadroTexto"/>
          <p:cNvSpPr txBox="1"/>
          <p:nvPr/>
        </p:nvSpPr>
        <p:spPr>
          <a:xfrm>
            <a:off x="1871489" y="-2738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/>
              <a:t>Costo del Patrimonio</a:t>
            </a:r>
          </a:p>
        </p:txBody>
      </p:sp>
      <p:sp>
        <p:nvSpPr>
          <p:cNvPr id="12" name="11 Flecha izquierda">
            <a:hlinkClick r:id="rId2" action="ppaction://hlinksldjump"/>
          </p:cNvPr>
          <p:cNvSpPr/>
          <p:nvPr/>
        </p:nvSpPr>
        <p:spPr>
          <a:xfrm>
            <a:off x="1367433" y="-27384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430163" y="849643"/>
            <a:ext cx="5951566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dk1">
                <a:alpha val="69000"/>
              </a:schemeClr>
            </a:solidFill>
          </a:ln>
        </p:spPr>
        <p:txBody>
          <a:bodyPr wrap="none">
            <a:spAutoFit/>
          </a:bodyPr>
          <a:lstStyle/>
          <a:p>
            <a:pPr marL="381000" lvl="1" algn="ctr"/>
            <a:r>
              <a:rPr lang="es-ES_tradnl" sz="4000" b="1" dirty="0">
                <a:solidFill>
                  <a:schemeClr val="accent2"/>
                </a:solidFill>
              </a:rPr>
              <a:t>K</a:t>
            </a:r>
            <a:r>
              <a:rPr lang="es-ES_tradnl" sz="4000" b="1" baseline="-25000" dirty="0">
                <a:solidFill>
                  <a:schemeClr val="accent2"/>
                </a:solidFill>
              </a:rPr>
              <a:t>p</a:t>
            </a:r>
            <a:r>
              <a:rPr lang="es-ES_tradnl" sz="4000" b="1" dirty="0">
                <a:solidFill>
                  <a:schemeClr val="accent2"/>
                </a:solidFill>
              </a:rPr>
              <a:t> = r</a:t>
            </a:r>
            <a:r>
              <a:rPr lang="es-ES_tradnl" sz="4000" b="1" baseline="-25000" dirty="0">
                <a:solidFill>
                  <a:schemeClr val="accent2"/>
                </a:solidFill>
              </a:rPr>
              <a:t>l</a:t>
            </a:r>
            <a:r>
              <a:rPr lang="es-ES_tradnl" sz="4000" b="1" dirty="0">
                <a:solidFill>
                  <a:schemeClr val="accent2"/>
                </a:solidFill>
              </a:rPr>
              <a:t> + </a:t>
            </a:r>
            <a:r>
              <a:rPr lang="es-ES_tradnl" sz="4000" b="1" dirty="0" err="1">
                <a:solidFill>
                  <a:schemeClr val="accent2"/>
                </a:solidFill>
                <a:latin typeface="Symbol" panose="05050102010706020507" pitchFamily="18" charset="2"/>
              </a:rPr>
              <a:t>b</a:t>
            </a:r>
            <a:r>
              <a:rPr lang="es-ES_tradnl" sz="4000" b="1" baseline="-25000" dirty="0" err="1">
                <a:solidFill>
                  <a:schemeClr val="accent2"/>
                </a:solidFill>
              </a:rPr>
              <a:t>apl</a:t>
            </a:r>
            <a:r>
              <a:rPr lang="es-ES_tradnl" sz="4000" b="1" dirty="0">
                <a:solidFill>
                  <a:schemeClr val="accent2"/>
                </a:solidFill>
              </a:rPr>
              <a:t> * ( r</a:t>
            </a:r>
            <a:r>
              <a:rPr lang="es-ES_tradnl" sz="4000" b="1" baseline="-25000" dirty="0">
                <a:solidFill>
                  <a:schemeClr val="accent2"/>
                </a:solidFill>
              </a:rPr>
              <a:t>m</a:t>
            </a:r>
            <a:r>
              <a:rPr lang="es-ES_tradnl" sz="4000" b="1" dirty="0">
                <a:solidFill>
                  <a:schemeClr val="accent2"/>
                </a:solidFill>
              </a:rPr>
              <a:t> - r</a:t>
            </a:r>
            <a:r>
              <a:rPr lang="es-ES_tradnl" sz="4000" b="1" baseline="-25000" dirty="0">
                <a:solidFill>
                  <a:schemeClr val="accent2"/>
                </a:solidFill>
              </a:rPr>
              <a:t>l </a:t>
            </a:r>
            <a:r>
              <a:rPr lang="es-ES_tradnl" sz="4000" b="1" dirty="0">
                <a:solidFill>
                  <a:schemeClr val="accent2"/>
                </a:solidFill>
              </a:rPr>
              <a:t>) + </a:t>
            </a:r>
            <a:r>
              <a:rPr lang="es-ES_tradnl" sz="4000" b="1" dirty="0" err="1">
                <a:solidFill>
                  <a:schemeClr val="accent2"/>
                </a:solidFill>
              </a:rPr>
              <a:t>r</a:t>
            </a:r>
            <a:r>
              <a:rPr lang="es-ES_tradnl" sz="4000" b="1" baseline="-25000" dirty="0" err="1">
                <a:solidFill>
                  <a:schemeClr val="accent2"/>
                </a:solidFill>
              </a:rPr>
              <a:t>p</a:t>
            </a:r>
            <a:endParaRPr lang="es-ES_tradnl" sz="4000" b="1" baseline="-25000" dirty="0">
              <a:solidFill>
                <a:schemeClr val="accent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30164" y="3444759"/>
            <a:ext cx="6175415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2800" dirty="0"/>
              <a:t>En las condiciones supuestas la TMRR por los accionistas de la Compañía  Nacional de Chocolates es de 23,4177%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206" y="1810018"/>
            <a:ext cx="6206373" cy="1375390"/>
          </a:xfrm>
          <a:prstGeom prst="rect">
            <a:avLst/>
          </a:prstGeom>
        </p:spPr>
      </p:pic>
      <p:grpSp>
        <p:nvGrpSpPr>
          <p:cNvPr id="25" name="Grupo 24"/>
          <p:cNvGrpSpPr/>
          <p:nvPr/>
        </p:nvGrpSpPr>
        <p:grpSpPr>
          <a:xfrm>
            <a:off x="3383657" y="4956927"/>
            <a:ext cx="2736304" cy="1200329"/>
            <a:chOff x="2555776" y="4956926"/>
            <a:chExt cx="2736304" cy="1200329"/>
          </a:xfrm>
        </p:grpSpPr>
        <p:sp>
          <p:nvSpPr>
            <p:cNvPr id="6" name="CuadroTexto 5"/>
            <p:cNvSpPr txBox="1"/>
            <p:nvPr/>
          </p:nvSpPr>
          <p:spPr>
            <a:xfrm>
              <a:off x="2555776" y="4956926"/>
              <a:ext cx="27363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TMRR: Tasa</a:t>
              </a:r>
            </a:p>
            <a:p>
              <a:r>
                <a:rPr lang="es-MX" dirty="0"/>
                <a:t>                Mínima de </a:t>
              </a:r>
            </a:p>
            <a:p>
              <a:r>
                <a:rPr lang="es-MX" dirty="0"/>
                <a:t>                     Rentabilidad </a:t>
              </a:r>
            </a:p>
            <a:p>
              <a:r>
                <a:rPr lang="es-MX" dirty="0"/>
                <a:t>                            Requerida</a:t>
              </a:r>
              <a:endParaRPr lang="en-US" dirty="0"/>
            </a:p>
          </p:txBody>
        </p:sp>
        <p:cxnSp>
          <p:nvCxnSpPr>
            <p:cNvPr id="8" name="Conector recto 7"/>
            <p:cNvCxnSpPr/>
            <p:nvPr/>
          </p:nvCxnSpPr>
          <p:spPr>
            <a:xfrm>
              <a:off x="2915816" y="5229200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/>
            <p:cNvCxnSpPr/>
            <p:nvPr/>
          </p:nvCxnSpPr>
          <p:spPr>
            <a:xfrm>
              <a:off x="2915816" y="5445224"/>
              <a:ext cx="5760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2987824" y="5229200"/>
              <a:ext cx="0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de flecha 17"/>
            <p:cNvCxnSpPr/>
            <p:nvPr/>
          </p:nvCxnSpPr>
          <p:spPr>
            <a:xfrm>
              <a:off x="2987824" y="5661248"/>
              <a:ext cx="72008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3140224" y="5229200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/>
            <p:cNvCxnSpPr/>
            <p:nvPr/>
          </p:nvCxnSpPr>
          <p:spPr>
            <a:xfrm>
              <a:off x="3140224" y="5949280"/>
              <a:ext cx="92772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567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CuadroTexto"/>
          <p:cNvSpPr txBox="1"/>
          <p:nvPr/>
        </p:nvSpPr>
        <p:spPr>
          <a:xfrm>
            <a:off x="1871489" y="-2738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/>
              <a:t>Costo de Capital Promedio Ponderado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386185" y="3789040"/>
            <a:ext cx="7573460" cy="1440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s-CO" sz="2800" dirty="0"/>
              <a:t>Para generar EVA, la Utilidad Operativa Después de Impuestos (UODI)medida sobre el nivel de las Inversiones debe Rentar por encima del 17,4698%</a:t>
            </a:r>
            <a:endParaRPr lang="es-CO" dirty="0"/>
          </a:p>
        </p:txBody>
      </p:sp>
      <p:sp>
        <p:nvSpPr>
          <p:cNvPr id="12" name="11 Flecha izquierda">
            <a:hlinkClick r:id="rId2" action="ppaction://hlinksldjump"/>
          </p:cNvPr>
          <p:cNvSpPr/>
          <p:nvPr/>
        </p:nvSpPr>
        <p:spPr>
          <a:xfrm>
            <a:off x="1367433" y="316899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  <p:sp>
        <p:nvSpPr>
          <p:cNvPr id="2" name="1 Rectángulo"/>
          <p:cNvSpPr/>
          <p:nvPr/>
        </p:nvSpPr>
        <p:spPr>
          <a:xfrm>
            <a:off x="971897" y="1700809"/>
            <a:ext cx="889248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dk1">
                <a:alpha val="69000"/>
              </a:schemeClr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ES_tradnl" sz="3200" b="1" dirty="0">
                <a:solidFill>
                  <a:schemeClr val="accent2"/>
                </a:solidFill>
              </a:rPr>
              <a:t>CCPP = Kp * P / (D + P ) + Kd * ( 1 - t ) *  D / ( D + P )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0965" y="2401143"/>
            <a:ext cx="7548680" cy="102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3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CuadroTexto"/>
          <p:cNvSpPr txBox="1"/>
          <p:nvPr/>
        </p:nvSpPr>
        <p:spPr>
          <a:xfrm rot="16200000">
            <a:off x="-1405745" y="3277235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/>
              <a:t>Comprobemos</a:t>
            </a:r>
          </a:p>
        </p:txBody>
      </p:sp>
      <p:sp>
        <p:nvSpPr>
          <p:cNvPr id="12" name="11 Flecha izquierda">
            <a:hlinkClick r:id="rId2" action="ppaction://hlinksldjump"/>
          </p:cNvPr>
          <p:cNvSpPr/>
          <p:nvPr/>
        </p:nvSpPr>
        <p:spPr>
          <a:xfrm>
            <a:off x="1367433" y="316899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7673" y="755412"/>
            <a:ext cx="5112568" cy="521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64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130841" y="1916832"/>
            <a:ext cx="437349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</a:tabLst>
            </a:pP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Incrementa UAII manteniendo la inversión o aumentándola en una menor proporción de UAII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</a:tabLst>
            </a:pP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Invirtiendo con rentabilidad </a:t>
            </a:r>
            <a:r>
              <a:rPr lang="es-E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&gt;</a:t>
            </a: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CCPP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</a:tabLst>
            </a:pP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Desinvirtiendo en actividades en las cuales la rentabilidad </a:t>
            </a:r>
            <a:r>
              <a:rPr lang="es-E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&lt;</a:t>
            </a:r>
            <a:r>
              <a:rPr lang="es-E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CCPP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utoShape 1"/>
          <p:cNvSpPr>
            <a:spLocks/>
          </p:cNvSpPr>
          <p:nvPr/>
        </p:nvSpPr>
        <p:spPr bwMode="auto">
          <a:xfrm>
            <a:off x="4902241" y="2031132"/>
            <a:ext cx="378134" cy="3709558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sz="200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27881" y="857233"/>
            <a:ext cx="8715404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ALTERNATIVAS PARA EL MEJORAMIENTO DEL EVA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11325" y="3316947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EVA</a:t>
            </a:r>
            <a:r>
              <a:rPr lang="es-ES" sz="2400" dirty="0"/>
              <a:t> se incrementa cuando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4355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8" descr="data:image/jpeg;base64,/9j/4AAQSkZJRgABAQAAAQABAAD/2wCEAAkGBxQTEhQUEBISFBQUFRUQFBUWFhQVFRQUFxUXFxQUFRQYHCggGBolHRcUITEhJSkrLi4uFx8zODMsNygtLisBCgoKDg0OGxAQGCwcHB8sLCwsLCwsKywsLCwsLCwsLCwsLCwsLCw3LCwsLCwsLCwsLCwsKyssLCwsLCwsKysrK//AABEIAJ8A8AMBIgACEQEDEQH/xAAcAAABBQEBAQAAAAAAAAAAAAAFAgMEBgcACAH/xAA/EAABAwIEAwUFBgQEBwAAAAABAAIDBBEFEiExBkFRBxNhcZEUIjKBoSNCUnKx0RUzYsFjouHwCCVDc4KSsv/EABgBAAMBAQAAAAAAAAAAAAAAAAECAwAE/8QAIREAAgICAgMBAQEAAAAAAAAAAAECESExAxITQVEiYUL/2gAMAwEAAhEDEQA/ANEgU6EKHAFOhCkizJcKlNUeIKJxHV93TuN7F3uD57/S6e6Vk6t0VPGKrvZnO5Xyt/KNB/vxQPE3FvvD5hS5HoDi1c5oPMDceHVcknbOxKkBsRs+5abA7hfKKdwblfqNQD1t/sKRQ04eS4/CQUmfELN0jaGDRp5lb+A/ohpsURomE+SCNqg+4Ay/O/p+yJ4JWEuDTve3+qzRky0Mpdk6GWKcfJYKLJUaIYQdiamoCF1VamsRqrg2Q2lY6V4YwEk2AstVhugtg9G+eQMYCSSPQG+q2HA8LFPHlvdxOZx6nw8EO4N4dFLHd381+rv6RyaFY108cKycvJO8HLly5VJHLly5Yxy5cuWMfCklLSSsYQUgpwpBQCIKQQnCEkrBGiklLKQUAgiBEIQoMCIQhIhmSogqlx1XAvjiH3Lvd5mwb9L+quEQWOT4r3ssjn/eeT4jXYocrqNDcSuRPlqAAgNY8OzdMrifKxT+ItcW3aQfoUFxB5bTvb994ufBv+q51ll3gn4ZIPZQ1lidnHwPIKv4rMS/KTty5DwUeirnxi99P1TbJu9kJta581RRpk3LArMeXyR/hwF0rczTcC9xoCPEf3RDhngiapeA5pYwe8XuBtbw6q7VeBRUuVkfvPA99x+gH1RatATSdECobog+JPAGiP1B0VVxWS5sN9lJlUDIWukeGtBJcbADqte4J4TbSt7yQAzP/wAg/CPHxUDs74YETfaJR77tYwfuttv5lXtdHHD2zn5J3hHLly5WInLly5YxFq8RijcxskjWukuGAm2a29vUKUsd7dR9tSe6SQx52OUe+yxc7YDTmtiQTyFrBy5cuRAcvhX1fCsYQUkpZSSsEQUlyWUhyBhBSHJwpBQCCIEQhQ6BE4EiHZKbe2m9tPNYE6UmV97glxJB3DrnNf5rf41l3abg7YZ2TMFmzZsw6PGW5+d0OVWrDxOnQFY02Ve4qmykNA/mNb6Am/1R2KcBqF8QQiVkbh8THEebTuPoueOzolorVTq1gA11J+isnAmB99Uxsc0kEgu8huhrbbEXUygqpI3B0T3Md1abFVbJUehquoZBHfQBos0dSB7rQqNLVZ3FziLk3JQFuLSmJvfyPeR7wzG9roLWYzqbIS5O2gw4+uywYrVWvlIOl+l0P4PoDV1bQR7jfff5A7H56KuHEXOuBz5jbzIVs4V4ugo2loAc+QjPIdgBsAB80sVnI0njBsbRbQL6qVXcfwMi7xssbja+Xr9V94V7RKercI3fZyO+EE3a49L8iurujlcGXRcuXJhTkI4k4gioou9nzW2AaLkn+yLqrdogidSmKU2MpLItL3eGl1vDQFBvAUrZjPaVxbFiErXM76JrIzHl0NyTck2d5eivdF2xxvjzCkku0tYbyMA1a43B6e79Vi1JQOllEd7WvnP4Q3RxsvmJECV7WizWuc0DoA4gfop2x6R6o4cxkVVOycs7vNe7S4OykG3xDQjxTWK8W0VPpPUxNPTNc+gXlNuIyN0ZI9o6BzgPQFR6qcncknnqmti0j09X8eQOZahkZPK4EtsTkZYbvNvos8p+2ydpIfBFINRoSw3HyKoHAMlqpoudWuv6IKfiP5nfqhbsalR6J7NePZMSkmbLGyMRhpaA4uJzXvuB0UXti4wqKDuPZi0d4X5ri/wgW/VYxwlM9tTH3b3N+0jc6xIu0OBINtxurt2/YpHK6lbG7MWiQnwvkWv0avYJo+2Wua8GQRvbfUWykjwK1vs94zOJMkcYu7yODbZs17i99gvLa3f/AIfv5VR+dv8A8ovAFk1spBSykFECA8CJwIXAilOlQ8ibGq52kUHe0TyBd0REo+WjvoSrHGnJYw5pa4XDgWkHmDuEzVqiadMwXDJxaxAPmFJrKEPaSywcNRyB8F84pwN1FUFov3biXRu6t6X6hIgq1xyTTO2LTRXZaVzTqCFJw9hL2gjQlQ+IOIbPLG6Zd7c7+K+0WNRvmHdsDAGWIBcQXaa+981SnQlqw/itVYWVdmlU2rfc3Py8Al4Dgr6uZsUY1O55NHMlCKNJgipa9sLpQ05C4RZuWYgnL52BVbkqz1XoDtI4Ta3CRHADancJj1doQ5xtz1uvPE7bFWUaIuV5PslQSd1Joa9zHAg2IN79EPS4hqmaETPXPBmKmqo4Zj8Tm2d+YaFG1VezCkMeG04O7m95/wCxurUmWgPY1VueGOMbQ5wF2tJsHHpfl5rCsR4zqqmdkVQ1gbTyd7JplEYa63eu6loO3NajxpxR7L3cMTO8nnOVjSbADYkrEMaxRr6mqa232xjYJWjUMaDnaRzDiW3P9Hikk80PFYshcPe8aqz2ZzHnbfS4bIHO9Qq7iriaiU75nueD90hxJuPDVSn10tNM9rXBwY5zXAizXgHK4EeKiYtB3UjmC5boWk82kXabeRCyRmyN7O8guaMwGpLdbDqbbJl7/BWbhOd1NFUVDgMssbqaNrhpI53xOHg3r1NkKbLABd8b5HchmDWAeNhdGwUEeCJiaqMNjv8AELDfbmUNxSPLI4Cws5w663TYr3sOeO0Z1tl5eAKMcR0UYhhlpiXNLB3ztwJDbS/XdLp2N6oGYRiIglDySbeCVxTjgqntcLjKCPW37IU51wmj5J+quxezqj4Fv3YFFanmcc13PG4sNBpY81huD4c+omZFF8bzlavXHD+HCCnjjDQ3K0A262F1nsC0TykFLKQVjIDQInToXAidMkiPInxp4JmNPBVJMDcW4KKqmfHYZwM0Z6OH77LBp3uYS11wWkgg8iORXpNVjFeBqWefvpA651c0EBrz1Ol/RTnC8opCdHnXHMCmawVT2OEUt7G3TS6jcKYdJUVUUVOLyOPPQAfeJPkvRXG/CDaqGxnljihjLmwsDO7u1pIJuLrHOzHCWT17Y5nPb7rnMMbsjg8ajUDpdbWDbyT8U4fqI5CySJ+a9tGkh3i0garWez7hz2SC7x9rLZz9NWjkz9fVWWmgyNDQXOsLXcS5x8yd08tGFOwSm2hEsYcC1wuCCCDsQeS819rPBX8Pla+N14ZS7Jf4mkbtPXfdeh8aFQY7UhiDzzkBIA8AOawTtJwKtYe9rJ2zZfu5icl+jeSMnk0UZhdFsEw50t3ZXOY0jNlBJ1Uf2gbZGqy8Cy1DZr0zoo76O7x2VhHihJ4DFZN57Lqwy0LT91r3MZ+UWt/dSeOeKfYImSd33he/JbNlA0vvYqfwzHI2ECQQdQYblhB3PqovG+FCopXju2yPZ78YdsHDn6XRz1B/oyTizjd1Wz2iCJsb4bwuBOYhkgIDwdLa5h8gqFiEGU0xjLgZWMkcL395zrWBVkxx8LIXspLPdo6pe21gAcoaAeVxe4QyNoNZRhw0jZC9w/IDKdPIJEUfwZZAx1XUSS5THE+R7mkXz5nua0Ac9bH5JGA0D6uYh05aGtzySFgOSJoAO58gPkhM8hOd2vvXJt4m/wA1bsSroqWnkpY2g1ExiMzxbKxrGC0VxucxJKIpXuLMVEslo25Io291Ez8LB18SdSgjW6JUgu8qQ+nsm0Lsi1B0AVttlwVv9c/9z+yqr2aqxYjP/wAtgj/xHO/VCXoMfZVWlIKcATbk4ga4HnyV9M7/ABWj10Xrdp0HkvG+ES5J4nfhkYf8wXsSmfdjT1AKHsPoWUhyWU25YwEgKKUyFQFFKVJEeQQiT4TESfCqibPq5ckSvsCegJ9FgFc7Q8bZS0Upc4B0jXRRjq4jX0FyvPmBYx7PUQTMIvG7XfUX1B+RR/j3jb28gObkYwnI3W4vuXeOirU2IwOgaz7cvacw/liMH0uVJu2VSpHqLCMSZURMmiJLHi7bix9FNWB9n/aDVNlhpWtY9jnNjDbWIBOpuDyF1vYTp2I1R9VB7Y6aEYfLI5jTIckbX297fr5XV+WSdv2LBsUFO06uc6Zw6NaMrfUuPotLQI7MJkWidkuGQ1FRG2drXt98ZTtfLcLOHu1Vx7MsV7irY47BwNuo2d9LpZDxPTOHYfHAzJE3K297XJA8r7DwVY7VMRkhoXGL772xvI3DDfNY8trfNW6KUOF2kEHmCCPUIVxKyKSJ0UxZlIzOz/CGi+t+uiZ6FWzz3BQ95FJkbl9omZAxv9LRdx9XNUfv2vnq5x8LGFkfmQI4/wDKCr3/AA5sUbHwzXa2LuqUFgzzSG2aVrNSAbHVVjH6GopYmwujgJkDZJjk94PGa1yDoQDtbmoplmVqgoDJIyMDVxAHh1J8F84qgy11TY+73rnDyd7w/VHsKp6mOCSqbFC4Bwa1xBcbkHMAL7Wt1QeWhnq5HSCO3u+8Rq27G8ufJMmK1gEYfCHSAXAuba6D1RriOmbFZrSC7Ld2oNj8lVTKQTp9Uo1Z6BM45sVSxQ7yRjFHEU8DT0c79FXxUE6AXJ/3srJxFC5rIGkHSIE+F+q0to0dMryZkUnunfhPoVHkYeYKYUQw2K9h4BNnpoXdWNP0C8dWXrLs/qM9BTm//TaD8gs9mWiwOSHJbk25YyBEb28o3+qnQSj8Lgq7TyO5tefPMidPO78P6qaZSUQ5HMOhUhkqGQynp9FMicqJk2iWCm6sOyPyfHldl/NY2+tl9aUsFMKeeansuxKR7nOhju4lxJe2xJ3NgpdL2O1p0e6nYPX9At7uuul6jdmZDhfYy9hvJWZf+2039SVrdPFla1tycrQ253Nha5S7r494AuTYDclFJIDbZHxLEI4IzJO9rGDdzjYeC8xcf46a2rkmzDLfJGByYNv3+a0ztS4lZVRey0zg5uYOkePh02aOuqx92CkuIvoNykclY6g6Bvs4tfME5hzw2QOzAWN9dlZYOFadzLuqHB1trc0Kbw2XE5ToOZG6XumN0aNt4N40o6eKKn79jwSTmaCBGXG9nX5XKL9o1K50eYsdJFkcJGs+O1jowbXOmvgsOwOgbGT3oDgCLtOl7FejIcRhq4C6F7XgixAOo8COSydqjNU7MIFc+Al8Tw+oFMzYHNABYPDdNDly+Wqr+FYr3tQ01Ly5ly5+urgBew89PUrUuJuFu7D5KV7oXyANluTZ7QD7ug2ufoFnFJhDI5g6VxLWHO/u7B5A3DcwsL7IJr2Gn6HMf41fO4MytjiZoyNmjGt6WV0wi8FCZp4WxySNIp2bSHMCO8cPuhZPij4zO50Zf3RfmDX2zBt75SRodNEf4nxSpfUPfI/Nm95h2Hdn4crTsLLOKMpMF0HC8sr8rPDXorgeyMiLO6oINrkZRYfNUmnxGZmrHlp8CjuFcQYnUyNp4Znuc7QAkWA5knom/Qv5+A3h7CHtq25CLxkuu4XGngo2MV0jnuJeHXcfLfl4K/0eGGhLzUSNknc0tsLWF97oKOH45pGgCw3cQk75yP0xgq8OIzNb7pb9FCra2R3x2+S1F3AVLbUyfIqpcUcNxwax59eqaM1Yrg6KcZCtp7BMTLjLG+VxIALYzsBrqPVY++lsrPwBjPsVQJR0yuHUJ5MSKPTxSHIXgPEMNWzNE4X5tvqETK1mqiuQ4mDsHIlBKTyI80Jp6uMfCR6KbFWN6qaZVoJsJ8FKiQ6Kqb1Utk4Tpk2iexKLlGY9Okp7EojuqiEptUoFdMG7qHTYg0m2qTsP1LHHJdZt2245NBFEyO4jlzB7hzItZt/VaHSuuAVRO2THooqbuHsa98rSWX2ba2vnqjLQI7MM/jThzUqg4lEZvlDgd7qtzSuG7Qmu+PRDog92jTGcf0wbrTNv8kBxDi4PddjQwdAqmGvOzCkOzDdtkPGg+RhapxpzjpdW7svxSo9tjEQfldpINcuW25WdiZ3grx2Y8SyU1SAMjmylsb7jUC+7Ty3RaSQE7Zu2LzgggsBHiVR34BFMXAuymxBaQDoeh5q/VtJm1BGuqr1Zgrs12uAPhdSmndlYNVRRD2bxMe1/evOVwfkyjKQDex12VT4pxSSpmLp8ji37NumUho2FgtgnkfG27257blunzsqdjWKUznESU1z1sFlN2FxVGZxwtHxMcfJ1kc4cxCKCYOgbNHIWloe57XNF/DKFMmno3bUrvIGyl4AaMTBz6d5awF1i8kadQd0zkIo0VvE8QlzHM+7iTc9UluNSMtldZSeLZoqiZ0sI7pp0DUANI+24KZJNCttMsUPHVS3Z1/NQsS4rmm0kIKDtonnYfVNTU7m/ELJlCIveQ5JVkpHfFML6moWy9dl2JSira1hdYjW3RbyK945389ViPZTiUUTyxwGd5Fjz0utgc9Rk8lorAGheiFO5CoHIjA5SiWYWp3IjC4FB4XIjTusqoi0FY3JzOh4lKcEqexKI2L6tQvB6Yl1zsiNbIOZ0UagrGZrApHsdaLNCbD9Asl7ZMKkmljcxpdZhuPM8lqsTgdbqtcbuY0B7jZNPQsFk86VWFSg6xv8ARQnUbx9xw/8AErWZMbpvxN+iYdjFLzLfoprkfwo+JfTLRHJsM3of2XCie7cOPyK07+LUnVv0XDGqUbZUfI/gPEvpm8eDyHaN5+RCsfD/AAxMXt9zLqN1bI8dg+7ZWThqpjkkAS+RvA3jSyXVgswDoAoswU2V4AQWrxFrbqjwTSG523VP4m4dD7vjGvMfsjdTj7AUOn4ljHIqTaKpMziSnLXWdof0T/s5INt7HVF8fxCGbVjbOQ6CawPlZG2CkU2uge3TceCjF7rbFWCd1iQorn22CspEWgIZXDYuHqkPmJ3JKNvmB3aFFexp5BMmK0Cl8U51MEptMEbBQT4Dt7ZHfTVb53ixjgqj+2aei11r9Fzzf6OiC/IJhciED0Khcp8DlFMs0F4JFOjlQaKRSmSqqZJoKe0pl9UoL5kw+ZFyAojuIVVwh2Gy2ek1MqZo36qbeSiWC8UtXoqr2gPL47BEaefRR8UAeNVSTtE4qmYnVQFp1CjGPwV34jw4DUKtCMLRlaBKNMgd2eiegpSeSIRMHRFcOpgSs5BUbHsBwbNuFonD+GZCDayh4BRgBWynZZCKvIZOlSHKrZVfFGbqzTnRAMRCaYsCl4gDdAKwlWvEGqvVoUUWkV94N0424Ul51SXuVbJUBqhhumHxFEpXJkpkxWgeacpp1OUWCZlCNg6g4U5UmnoiU6wIzhkNys5YNGOQlwvRljgVfWHRV7C4LI2HKF2y9UqP/9k="/>
          <p:cNvSpPr>
            <a:spLocks noChangeAspect="1" noChangeArrowheads="1"/>
          </p:cNvSpPr>
          <p:nvPr/>
        </p:nvSpPr>
        <p:spPr bwMode="auto">
          <a:xfrm>
            <a:off x="98345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" name="AutoShape 2" descr="data:image/jpeg;base64,/9j/4AAQSkZJRgABAQAAAQABAAD/2wCEAAkGBw8PDxANDw8PDw0ODQ8NDQ4PDw8PDw8PFhEWFxQUFRQYHCghGBoxHRQUITEhJSkrLi4uGB8zODMsNygtLisBCgoKDg0OGhAQGC4kHiAtNywtNy84LCwsLS83LSw0LC8sNCwsKywsLCsrKywsLDQtLywsLCwxNSwsLCssLDQsLf/AABEIAJMBVgMBIgACEQEDEQH/xAAcAAEAAQUBAQAAAAAAAAAAAAAAAQIEBQYHAwj/xABCEAABAwIEAwYCBgcHBQEAAAABAAIDBBEFEiExBkFRBxNhcYGhIpEUMkJSksEVIzNigqKxFiQ0ssLR8ENTcrPhc//EABoBAQACAwEAAAAAAAAAAAAAAAABAwIEBQb/xAAqEQEAAgIABQIFBQEAAAAAAAAAAQIDEQQSITFBBTIUUWFxsRUiM6HwE//aAAwDAQACEQMRAD8A7eiIgIiICIiAiIgIiIClEQEREBERAREQEREBERAREQEREBERAREQEREBERAREQEREBERAREQEREEIiICIiAiIgIiICIFUghFKIIsiKUEWSylEEWSylEEWRSiCFKIgKFKIIREQEREBERAREQEREBERARF5VFTHGM0j2MHV7mtHug9UWvVnGlBFcGYuy7ljSRfpc7+iwcfapRF+XuagR3t3lmH1y3WM3rE62vrw2a1eaKzpvqK1w6vhqY2zwSNkids5p58wRyPgVdLJTManUiIiIQiIgIiICIlkBTZSiAiKEEoiICIiAiIg03tB42dhRgaynExnEryXSFga1mW4Fgbn4vRbdBJnY1+wc1rgPMXWuce8JDFIGRh4inheXwyEZm6izmOHQ2G3MBZzCoHxU8MUha6SOGOORzb5XOa0AkX5aILtEWI4j4kpcPjElTJlzXEcbRmlkI3yt/M6Dqgy6LXcE42w+tkjhgmPfysc9sLo3tcMt8wJtlzaE2vtrstiQFbVuIQQAGeaKEHYyyMjB8i4ha/2g8VDDKbMzK6qmJZTtdqAQPikcOYFx5kgLSOHOzyoxH+/wCKTzN74BzWaGoe06guLgRGOjQNuiDrscjXAOaQ5rgC1zSCCDsQRuqlZ4RhkVHBHSwAthiBDAXFx1JJJJ8SSrxAREQERQTbXYDclBKLF1WP0se8zXHoy7z7aLEVXGbBpFC53i9waPkLqu2ale8tnHwefJ7aT+Py2tUveGi7iGjmSQAufVfFVU/Z7Ym/uNA9zcrET1j5Pic58n7zi5w+Z0CotxdfEOhj9GyT1vaI/t0Wq4ipI95Q89I7v9xp7rD1XGjdooSfGR1vYf7rRpKto3cweAJef5dPdThtRHLUQROzZHzxiQuysZkzAuuNdLA81T8TktOo6Nz9M4fFWbW3Oo3/ALTI1/F1XO7K1xa3ZrIczM58SPit4XVhWU9Y4OklY9uWJ01njJ8DedjrvYC/ULcMExWipzPI4sa50pEYjZmdktewyjQXJ8NFhOKuIGytqXRsfZ1O5gLrAgB0bibC/wD2z810J6Q87T91435lzzEY3NZmc65c635lWkeyqr6syADobqhhWjV63LPaG2cBcRuoaloc7+6zODJ2nZpOjZB4jn4X8F3EFfNDV3fgPEjU4fA9xu+NpgkPO7DYE+JblPqtnFbw4fqOKI1kj7S2BERXOWhERARSArDGcapaKPvaqZkTNm5rlzz0a0auPgAgvwFK0ih7UMOmnZTgVLe8kbFHI6IZC5zsrdnFw1I3HyW7oCKEQSiheVZVxwxvmle2OKNpc97jZrQg9kWkQdqeFOMmZ80bWEZXPheRKL2u0NufGxAK3WJ4c0OabtcA5p6gi4KCpQ42FzoBqSeQRctx/FKjHK44TRSGOghJ+mTt2kANnebb6Bv2jcnQaBvdJxTh8030WKrgknNwGNeDmI3DTs46HQHkswuY0HZiafE4J4pD9Bp+7nu94M7pmm+SzWgBtw036XC6ag0biXjeSDFKXDKaNkuaaFlWXAlw7xwAayx0IacxJvy8VvS4t2dRurccmq5NTGampN+T3OyMHoHm3/iu0ILbE6+OmhlqZTlihjdI887AbAczyA6lc24X4e/Tkk2LYk1xhkcYqOnD3sa2NpIuC0g2BuPE5ieS9e1nFjPJTYLA79bPPEZ7bNzOAiafU5j0DW9VtuPVkWE4Y90dminpxBTN6yWyxj52J9Sg512UYa1uL1WU5mUjKiONx5/rgxrvwh3zXZlx7sNePpFY0m7nU8ThfcgPdc/zBdarKpkMb5pXBkUTHSSOOzWgXJQci7VpwzGaN04zUscVLI5m4Mf0h5l06kNt6Bdgp52SMbJG4Pje0PY9pu1zSLggrmGE8Ofp1lbiVVmidVSCPDXc4IorgG2xBJsR4OI3BVn2eYtU4biBwSrv3b5CxgvcRS5czXMP3HDl1IOmqDrxREQQilWeI17YW9Xn6rfzPgomdJrWbTqHjjeKtpY85GZ50awdepPILQcSxqeouXvJZyY0FsY/L5qvizF3BuXNeWa4J+6zn/t81pr5C76xLvMkrn8RlmZ1E9HpfTuErSnPMdfmzUlYwbuaPAHOf5dPdW0mJDkHO8yGD5C591jFC1nVXb69/LK3yFz83XKt5JXON3OLj4klU2RECqp3Wew/vBUKCprOp2ryV5qzX5thEdtet/8Af8wqzS94xw5FpDvI6H/N7K7pnNlp2u+0NT1uL3/qfwKaeQMuDq0jXrtY+xK7HeHi5iaz9YcxdGWuLHaOa4scOhBsVXH/AE0WV4to+7qDKPqTfFcbd4PrfPR38Sw7H6rTmOWdPT0y/wDWkXjyumLrHY/MTTVMfJtQ14/iYB/pXJmrrnZDTFtJNKRYS1Fm+IYwC/zJ+Stx+5p8f/DLfERFsOEhSFC8qyqZDE+aR2WOJjpJHHk1ouT7IMHxtxZFhkGd1n1ElxTw3tmI3c7owXFz5DmtR4Z4KlxI/pPGXySOmF4afM6O0Z1BdlsWDowW6nUrF8K0r8exWTEKlpNLTlrhE7VoFz3MPQjQud1P/kuyoNawbgTDaOYVMMB71usZkkkkEfi0OOh8d1sqt6+uip43TzyNiiYLve82A/8AvgvLCMVp6yIVFNIJYnEtDgHDUbgggEHzQarhPHZqcXfhscQNO0SsbNc5+8jvncRtkuCB6HnZU9o3Ek8Xd4ZQBzsQqx/0/rxRa6jo42OvIAnTRap2fyRwYtitTKcsdLHWvc7o0VOvs0rZezSifUPqMdqR+vrZHNp2nXuqcG1h+EN8mA8yg8eybBK+ldVurGyxteYmsZI/NnkGYueNTyLRfn6K24ilfjeJjConubh9Ee8rXsP7SRpsRfqD8I8cx1sFunGOMfQqGoqh9dkeWG//AHXHKz3IPosD2R4T3GHiodrNWvM73HVxjBIjuefN38ZQaJ2h8M0tPiNJSUre7bVMha+PM9+Vzpu7DruJOv8ApXcmtAAA0AFgOgXBMWxxtZj0NUDeBmIUkcR5GKOZgzDwJzO9V3xBrfaHixo8NqJWEtle0QREbh8hy5h4gZj6LEdjuEtgw4VFrSVcjnk8xGwljG+Wjj/EVqna/wAQGomFDFcwUbg6ocPqmpcCGtJ8Bm9S7ot/7NZ2vwmkyn6kbo3eDmvcDf5e6DZ1guMuI48OpXTusZXXZTxX1klI09BuT09F68S8R02HQmaofqQe7ibYyyu6NH57DmtCpsCrMWjqsWrGEPdR1EeE0etmZonBj7HxIsTqT8WwagnsLpbMrZzqS+GEE7/CHOd/nat0404njw2mMrrOnfdlNDzkk6n90aEn03IXK+BOOY8LpaiB8Ekssk5mjsWsbfu2sLXk6t+oNgdytt4S4dqa6pGM4sPjFjRUrgQ2MA3a4sP1QNwDrf4jrZBp3AkMsuPRGqJNQ2SeabPbMZRE42PQgkacsvgtyxF4xvFI6SM58MwxwmqnjVk9RcgMB5jQjyz+CwnFXZ1iEuIyzU2R0NTM6USmUMMJd9YPH1tyfqg6LpHCnD0WHUzaaLU3zzSWsZZSBdx6bAAcgAg5fPWfoTiCaV7XCmnL3uyjeCY5szRztIDp+6Vl8TxeXiGduHUQkjw2NzZK2pcMrntBuGgcttAdSdSAGrfMf4dpK9rWVUIkyEljruY9l97OaQQNBptornCcKp6SIQU0TYohrlbuTzLidXHxOqDn3GnHTsKmjw2hhhAp4ow/vWvLQC34GMAcOViT426r04N4erKutGOYkMjwP7tBlyH6pa1xbu1oBNgdSdT49Ekpo3OD3Rsc9v1XuY0ub5E6hU1VbDCM0sscTesj2sHzJQXChatW9oeFRHIKoTPOjWU7JJy4+BYCPdWFdxpWSxPNBhNc5+U5JqmOOCNp+9lc67vLmg2jFMTbCLaGQ7N6eJWo1daXuLnG5O5WqYDikzmPZU94KkSvdL3oIe/Mb5tflptYLJd8qLzMy6OCta13HeWL4juZWu5GMAehN/6rErZKmNsjcrtuR5g9QteqmZHll725rSy45idu5wvEVmvL5hQouqC9Ulyr5WzOR6EqMy8iVF1OmM2l6l6pLlRdXFHQzTG0MMsv/wCbHOHzAUxHyYWnXWZX2C12QmMmwcbsPIO6eX/Oaynf9VRRcB4hLq6NkI6yyC/4W3PzW0UPZ/Ztp6pzzppHGGgeribrewTbWph5/jqYpvz0tG57w03EIWTMMbtjq082uGxH/NtFrX6GmLsjWF7r/DkF7+S7jR8IUMe8RlPWVxd/KLD2WZp6aOMWjjYwbWYxrR7K21IspwcXfDGo7ONYN2eYhK5vesFPEbZnyOGYDwYDe/nZdhwrD46WCOniFo4m5R1J3JPiSSfVXSlTWkV7MM/E3y+4REWTXFofbLiRiw9sDTZ1VO1jtf8ApMGd3uGD1W+Bcq7dWm+Hn7NqsHpmPc2/oUG09lmGinwuB1rPqc1U89c5sz+QMW3LDcGyNdhtCW7fQoB6iMA+4K8+LuJocNpzNIQ6R12wQg2dK/8AJo5nl52CDQO3HE/jpaNr9GMkqJoxtckNiJ8bCX5rofCGGNpKCmpwAC2FjpPGVwzPP4iVw3G8MrJpaWprD+uxeUljbEOazPGxpI+yLPGUdAF9FAWFhsNAg+c6p8z6+uo4DY1+IS0ztLkg1hLdelwL+AX0LQUbIIY4IxaOGNkTB+60AD+i4x2b0gqsbkqN2QvqqsHlmc8tZ/7L+i7eg5h2515bBS0wv+tllndbmI2gAH1l9lfcU4v9HoaTB6Ih9dWU8NNC1h/Zwlga6QkfVuL2Pmfsq47T+EZ8RbBLTFpmp+8aY3uyiRj8uztrgsG9tyqOzngU4feqqcjqx7cjGtOZsDOYB5uPM8hoOZIaz2k8JiioKB8ANqTNDPI0WJfIQ4SHp8YP4gFkartPM9NFT0UErsUqGiK2VuSOQixc3X4uZHIbm1rLplTTslY6KRjZI3tLXse0Oa5p3BB3CxeC8LUNE50lNTsjkfoX3c94H3Q5xJaPAINdpOz1gwqShe8GsqCKiapN3f3kat13LRqPHM47ladhHDvElC58FKHRMe673NkpnwE2tnGe9ja2oAOg6LtaINA4d7O7SitxSY1tXcODHOc+FhG1y7V9uQsGjot/VvWV0MAzTSxRN+9I9rB7la3WdouGMd3ccz6qXlHSRPmcfI2y+6DKjhig+kmt+iw/SSc3eZb/AB/fy7B371r+Ky60r+1WJz/4PBpmtO0lbIynt5s3PoVBwziGp/bV9JQsP2aSEzPt0Ln2sfIoN1c4AXJAA3JNgsFiXGeGU1+9rYARu1ju9f8AhZcrDt7N6eQ5q2rrq5172nqHBno0ageqzeHcJYbTWMNFTtcNnujEkg/jfc+6DBHtHjm0oaCvrTyeyHJCf4zcj1CfpDiOo/ZUdHQtP2qmYyvt5Mv7tW7jpsFKDR/7IYnUf43Gqix3jo2NpgPDMNx5hXNH2b4Ww55IX1MnN9TLJIT5i4B+S29EFpQ4ZT04ywQQwt6RRMj/AMoVw8XVSgoMNiOCQzfE5gzdbC61ut4ey3y7eC3pwXhLEComGdbTHZzeXD3t2PzWvYlhczXOeGFzSSbt+Ij03XV6qgaeSxc+H22Cqvii0NvBxd8c7jq5O820Oh6HQq4psPnl/ZwyOHXKQ38R0XRX0vUA26hesTSqPh/q3p9SnXSrTqPg2qfbO6KIc7uL3fJunus/Q8B04sZppZDzDQ2Jv5n3WcjVywqyuGkeGtfjc1vOvspoOHaCGxZTRFw2dIO9d833ss2x4AsLAdBoFjmPXsyRXRER2ad7Wt7p2vw9SHK1a9egcslelwHKbrxDlUHKUPW6BUAqoFEK0VN1CIVrWu0Hhs4lRmKOwqIX99Tkmwc4AgsJ5AgkedlsqIOHcO8dVuGROwx1KJJWPcIY5c7ZYnONy3IBd4uSQBbfe1lsvC/B9VW1H6Uxm7naGCleOhu3MzZjByZz5+PSsjb5sozAWDrC9ul1VdBzbjSVsvEGE0+/clsrvBxkLh/6mn1XS1z7AeCqk4pJi1fJGXiaR8EURc7cFjC5xAsA2wA15bc+gIMfhmBUlK+WWngZFJUODpnMv8RuTtsBck2FhqsisNifFFBS37+sgY4bs7wOf+Btz7LCjj9k+mH0NdXX2kZF3MHrI/b5INyul1qAkx+o2ZQ4cw/fc+rnHoLMUjguSbWuxOuqvvRxvFHAfNkevugzuJ49R0oJqKqCG3J8rA78N7lYb+3MEulFS11d0fBTObD6yyZW28rq/wAM4Rw6lsYaOBrxtI5gkk/G+591m0Gpmtx2f9lR0dE0/aqqh1RIB1yxC1/C6pdwtXz/AOMxipyneOijjo2gdM4u4rbkQatSdn2Fxuzup/pEnOSqkfO4+Ycbey2Kko4oW5IYo4mfdjY1jfkAvdEBERAREQEREEIVKgoCgqVBQQVQQq1BQeL2q2lhurwhUOaoZMTNSq2dT2WadGvF8KjTKJYtrF6tCujCo7pQnbzavRqd2qg1SbVNK9Q5eQVQRi9muVYK8QVWCpQ9gVUCvIFVAqUPS6lUXRB7oiIhb19fDTsMs8scMY0zyPaxt+lzufBafV9ptHnMVHDU183JsETg35kXt4hpWxYxw3R1r4paqBszoQ5sedz8oDiCbtBsdhur+jo4oW93DFHEwbMjY1jfkEGlNruI6v8AZU1Lh0Z+1O8yygeWvu0L0bwFNUa4lilZVA7wxH6PAfAtF7+llvCIMFhXBuG0tjDRwhw2e9vevHk59yPRZ1SiAiIgIiICIiAiIgIiICIiAiIgKERAQoiCFBUqEFJCghVIQiXmWqgtXqlkStyxUliuC1QWqNG1vkUZF7lqjKmjbxyplXtlTKg8g1SAvSyWUikKoKbJZEJCJZEFyiIiBERARFKAiIgIiICIiAiIgIiICIiAiIghSiIIRSoQEREEFFKgoIRSiClRZVWRBTZRZVWSyJUWSyrsosgososvSyiyCiyWVdksgpsllVZLIhFkVVkQeiIiApREBERAREQEREBERAREQEREBERAREQEREBQURAUIiCUREEKERBKFQiAihEEooRBKhEQEREBERACIiD/2Q=="/>
          <p:cNvSpPr>
            <a:spLocks noChangeAspect="1" noChangeArrowheads="1"/>
          </p:cNvSpPr>
          <p:nvPr/>
        </p:nvSpPr>
        <p:spPr bwMode="auto">
          <a:xfrm>
            <a:off x="1135856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28" name="Picture 4" descr="http://www.adeccorientaempleo.com/webwp/wp-content/uploads/2013/05/Cartas-agradecimiento-770x3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90" y="692696"/>
            <a:ext cx="885134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3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3-eu-west-1.amazonaws.com/rankia/images/valoraciones/0010/9260/Teor%C3%ADa-de-la-paridad-de-tipos-de-inter%C3%A9s.jpg?13668804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694" y="3068960"/>
            <a:ext cx="3901352" cy="2861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8" descr="data:image/jpeg;base64,/9j/4AAQSkZJRgABAQAAAQABAAD/2wCEAAkGBxQTEhQUEBISFBQUFRUQFBUWFhQVFRQUFxUXFxQUFRQYHCggGBolHRcUITEhJSkrLi4uFx8zODMsNygtLisBCgoKDg0OGxAQGCwcHB8sLCwsLCwsKywsLCwsLCwsLCwsLCwsLCw3LCwsLCwsLCwsLCwsKyssLCwsLCwsKysrK//AABEIAJ8A8AMBIgACEQEDEQH/xAAcAAABBQEBAQAAAAAAAAAAAAAFAgMEBgcACAH/xAA/EAABAwIEAwUFBgQEBwAAAAABAAIDBBEFEiExBkFRBxNhcZEUIjKBoSNCUnKx0RUzYsFjouHwCCVDc4KSsv/EABgBAAMBAQAAAAAAAAAAAAAAAAECAwAE/8QAIREAAgICAgMBAQEAAAAAAAAAAAECESExAxITQVEiYUL/2gAMAwEAAhEDEQA/ANEgU6EKHAFOhCkizJcKlNUeIKJxHV93TuN7F3uD57/S6e6Vk6t0VPGKrvZnO5Xyt/KNB/vxQPE3FvvD5hS5HoDi1c5oPMDceHVcknbOxKkBsRs+5abA7hfKKdwblfqNQD1t/sKRQ04eS4/CQUmfELN0jaGDRp5lb+A/ohpsURomE+SCNqg+4Ay/O/p+yJ4JWEuDTve3+qzRky0Mpdk6GWKcfJYKLJUaIYQdiamoCF1VamsRqrg2Q2lY6V4YwEk2AstVhugtg9G+eQMYCSSPQG+q2HA8LFPHlvdxOZx6nw8EO4N4dFLHd381+rv6RyaFY108cKycvJO8HLly5VJHLly5Yxy5cuWMfCklLSSsYQUgpwpBQCIKQQnCEkrBGiklLKQUAgiBEIQoMCIQhIhmSogqlx1XAvjiH3Lvd5mwb9L+quEQWOT4r3ssjn/eeT4jXYocrqNDcSuRPlqAAgNY8OzdMrifKxT+ItcW3aQfoUFxB5bTvb994ufBv+q51ll3gn4ZIPZQ1lidnHwPIKv4rMS/KTty5DwUeirnxi99P1TbJu9kJta581RRpk3LArMeXyR/hwF0rczTcC9xoCPEf3RDhngiapeA5pYwe8XuBtbw6q7VeBRUuVkfvPA99x+gH1RatATSdECobog+JPAGiP1B0VVxWS5sN9lJlUDIWukeGtBJcbADqte4J4TbSt7yQAzP/wAg/CPHxUDs74YETfaJR77tYwfuttv5lXtdHHD2zn5J3hHLly5WInLly5YxFq8RijcxskjWukuGAm2a29vUKUsd7dR9tSe6SQx52OUe+yxc7YDTmtiQTyFrBy5cuRAcvhX1fCsYQUkpZSSsEQUlyWUhyBhBSHJwpBQCCIEQhQ6BE4EiHZKbe2m9tPNYE6UmV97glxJB3DrnNf5rf41l3abg7YZ2TMFmzZsw6PGW5+d0OVWrDxOnQFY02Ve4qmykNA/mNb6Am/1R2KcBqF8QQiVkbh8THEebTuPoueOzolorVTq1gA11J+isnAmB99Uxsc0kEgu8huhrbbEXUygqpI3B0T3Md1abFVbJUehquoZBHfQBos0dSB7rQqNLVZ3FziLk3JQFuLSmJvfyPeR7wzG9roLWYzqbIS5O2gw4+uywYrVWvlIOl+l0P4PoDV1bQR7jfff5A7H56KuHEXOuBz5jbzIVs4V4ugo2loAc+QjPIdgBsAB80sVnI0njBsbRbQL6qVXcfwMi7xssbja+Xr9V94V7RKercI3fZyO+EE3a49L8iurujlcGXRcuXJhTkI4k4gioou9nzW2AaLkn+yLqrdogidSmKU2MpLItL3eGl1vDQFBvAUrZjPaVxbFiErXM76JrIzHl0NyTck2d5eivdF2xxvjzCkku0tYbyMA1a43B6e79Vi1JQOllEd7WvnP4Q3RxsvmJECV7WizWuc0DoA4gfop2x6R6o4cxkVVOycs7vNe7S4OykG3xDQjxTWK8W0VPpPUxNPTNc+gXlNuIyN0ZI9o6BzgPQFR6qcncknnqmti0j09X8eQOZahkZPK4EtsTkZYbvNvos8p+2ydpIfBFINRoSw3HyKoHAMlqpoudWuv6IKfiP5nfqhbsalR6J7NePZMSkmbLGyMRhpaA4uJzXvuB0UXti4wqKDuPZi0d4X5ri/wgW/VYxwlM9tTH3b3N+0jc6xIu0OBINtxurt2/YpHK6lbG7MWiQnwvkWv0avYJo+2Wua8GQRvbfUWykjwK1vs94zOJMkcYu7yODbZs17i99gvLa3f/AIfv5VR+dv8A8ovAFk1spBSykFECA8CJwIXAilOlQ8ibGq52kUHe0TyBd0REo+WjvoSrHGnJYw5pa4XDgWkHmDuEzVqiadMwXDJxaxAPmFJrKEPaSywcNRyB8F84pwN1FUFov3biXRu6t6X6hIgq1xyTTO2LTRXZaVzTqCFJw9hL2gjQlQ+IOIbPLG6Zd7c7+K+0WNRvmHdsDAGWIBcQXaa+981SnQlqw/itVYWVdmlU2rfc3Py8Al4Dgr6uZsUY1O55NHMlCKNJgipa9sLpQ05C4RZuWYgnL52BVbkqz1XoDtI4Ta3CRHADancJj1doQ5xtz1uvPE7bFWUaIuV5PslQSd1Joa9zHAg2IN79EPS4hqmaETPXPBmKmqo4Zj8Tm2d+YaFG1VezCkMeG04O7m95/wCxurUmWgPY1VueGOMbQ5wF2tJsHHpfl5rCsR4zqqmdkVQ1gbTyd7JplEYa63eu6loO3NajxpxR7L3cMTO8nnOVjSbADYkrEMaxRr6mqa232xjYJWjUMaDnaRzDiW3P9Hikk80PFYshcPe8aqz2ZzHnbfS4bIHO9Qq7iriaiU75nueD90hxJuPDVSn10tNM9rXBwY5zXAizXgHK4EeKiYtB3UjmC5boWk82kXabeRCyRmyN7O8guaMwGpLdbDqbbJl7/BWbhOd1NFUVDgMssbqaNrhpI53xOHg3r1NkKbLABd8b5HchmDWAeNhdGwUEeCJiaqMNjv8AELDfbmUNxSPLI4Cws5w663TYr3sOeO0Z1tl5eAKMcR0UYhhlpiXNLB3ztwJDbS/XdLp2N6oGYRiIglDySbeCVxTjgqntcLjKCPW37IU51wmj5J+quxezqj4Fv3YFFanmcc13PG4sNBpY81huD4c+omZFF8bzlavXHD+HCCnjjDQ3K0A262F1nsC0TykFLKQVjIDQInToXAidMkiPInxp4JmNPBVJMDcW4KKqmfHYZwM0Z6OH77LBp3uYS11wWkgg8iORXpNVjFeBqWefvpA651c0EBrz1Ol/RTnC8opCdHnXHMCmawVT2OEUt7G3TS6jcKYdJUVUUVOLyOPPQAfeJPkvRXG/CDaqGxnljihjLmwsDO7u1pIJuLrHOzHCWT17Y5nPb7rnMMbsjg8ajUDpdbWDbyT8U4fqI5CySJ+a9tGkh3i0garWez7hz2SC7x9rLZz9NWjkz9fVWWmgyNDQXOsLXcS5x8yd08tGFOwSm2hEsYcC1wuCCCDsQeS819rPBX8Pla+N14ZS7Jf4mkbtPXfdeh8aFQY7UhiDzzkBIA8AOawTtJwKtYe9rJ2zZfu5icl+jeSMnk0UZhdFsEw50t3ZXOY0jNlBJ1Uf2gbZGqy8Cy1DZr0zoo76O7x2VhHihJ4DFZN57Lqwy0LT91r3MZ+UWt/dSeOeKfYImSd33he/JbNlA0vvYqfwzHI2ECQQdQYblhB3PqovG+FCopXju2yPZ78YdsHDn6XRz1B/oyTizjd1Wz2iCJsb4bwuBOYhkgIDwdLa5h8gqFiEGU0xjLgZWMkcL395zrWBVkxx8LIXspLPdo6pe21gAcoaAeVxe4QyNoNZRhw0jZC9w/IDKdPIJEUfwZZAx1XUSS5THE+R7mkXz5nua0Ac9bH5JGA0D6uYh05aGtzySFgOSJoAO58gPkhM8hOd2vvXJt4m/wA1bsSroqWnkpY2g1ExiMzxbKxrGC0VxucxJKIpXuLMVEslo25Io291Ez8LB18SdSgjW6JUgu8qQ+nsm0Lsi1B0AVttlwVv9c/9z+yqr2aqxYjP/wAtgj/xHO/VCXoMfZVWlIKcATbk4ga4HnyV9M7/ABWj10Xrdp0HkvG+ES5J4nfhkYf8wXsSmfdjT1AKHsPoWUhyWU25YwEgKKUyFQFFKVJEeQQiT4TESfCqibPq5ckSvsCegJ9FgFc7Q8bZS0Upc4B0jXRRjq4jX0FyvPmBYx7PUQTMIvG7XfUX1B+RR/j3jb28gObkYwnI3W4vuXeOirU2IwOgaz7cvacw/liMH0uVJu2VSpHqLCMSZURMmiJLHi7bix9FNWB9n/aDVNlhpWtY9jnNjDbWIBOpuDyF1vYTp2I1R9VB7Y6aEYfLI5jTIckbX297fr5XV+WSdv2LBsUFO06uc6Zw6NaMrfUuPotLQI7MJkWidkuGQ1FRG2drXt98ZTtfLcLOHu1Vx7MsV7irY47BwNuo2d9LpZDxPTOHYfHAzJE3K297XJA8r7DwVY7VMRkhoXGL772xvI3DDfNY8trfNW6KUOF2kEHmCCPUIVxKyKSJ0UxZlIzOz/CGi+t+uiZ6FWzz3BQ95FJkbl9omZAxv9LRdx9XNUfv2vnq5x8LGFkfmQI4/wDKCr3/AA5sUbHwzXa2LuqUFgzzSG2aVrNSAbHVVjH6GopYmwujgJkDZJjk94PGa1yDoQDtbmoplmVqgoDJIyMDVxAHh1J8F84qgy11TY+73rnDyd7w/VHsKp6mOCSqbFC4Bwa1xBcbkHMAL7Wt1QeWhnq5HSCO3u+8Rq27G8ufJMmK1gEYfCHSAXAuba6D1RriOmbFZrSC7Ld2oNj8lVTKQTp9Uo1Z6BM45sVSxQ7yRjFHEU8DT0c79FXxUE6AXJ/3srJxFC5rIGkHSIE+F+q0to0dMryZkUnunfhPoVHkYeYKYUQw2K9h4BNnpoXdWNP0C8dWXrLs/qM9BTm//TaD8gs9mWiwOSHJbk25YyBEb28o3+qnQSj8Lgq7TyO5tefPMidPO78P6qaZSUQ5HMOhUhkqGQynp9FMicqJk2iWCm6sOyPyfHldl/NY2+tl9aUsFMKeeansuxKR7nOhju4lxJe2xJ3NgpdL2O1p0e6nYPX9At7uuul6jdmZDhfYy9hvJWZf+2039SVrdPFla1tycrQ253Nha5S7r494AuTYDclFJIDbZHxLEI4IzJO9rGDdzjYeC8xcf46a2rkmzDLfJGByYNv3+a0ztS4lZVRey0zg5uYOkePh02aOuqx92CkuIvoNykclY6g6Bvs4tfME5hzw2QOzAWN9dlZYOFadzLuqHB1trc0Kbw2XE5ToOZG6XumN0aNt4N40o6eKKn79jwSTmaCBGXG9nX5XKL9o1K50eYsdJFkcJGs+O1jowbXOmvgsOwOgbGT3oDgCLtOl7FejIcRhq4C6F7XgixAOo8COSydqjNU7MIFc+Al8Tw+oFMzYHNABYPDdNDly+Wqr+FYr3tQ01Ly5ly5+urgBew89PUrUuJuFu7D5KV7oXyANluTZ7QD7ug2ufoFnFJhDI5g6VxLWHO/u7B5A3DcwsL7IJr2Gn6HMf41fO4MytjiZoyNmjGt6WV0wi8FCZp4WxySNIp2bSHMCO8cPuhZPij4zO50Zf3RfmDX2zBt75SRodNEf4nxSpfUPfI/Nm95h2Hdn4crTsLLOKMpMF0HC8sr8rPDXorgeyMiLO6oINrkZRYfNUmnxGZmrHlp8CjuFcQYnUyNp4Znuc7QAkWA5knom/Qv5+A3h7CHtq25CLxkuu4XGngo2MV0jnuJeHXcfLfl4K/0eGGhLzUSNknc0tsLWF97oKOH45pGgCw3cQk75yP0xgq8OIzNb7pb9FCra2R3x2+S1F3AVLbUyfIqpcUcNxwax59eqaM1Yrg6KcZCtp7BMTLjLG+VxIALYzsBrqPVY++lsrPwBjPsVQJR0yuHUJ5MSKPTxSHIXgPEMNWzNE4X5tvqETK1mqiuQ4mDsHIlBKTyI80Jp6uMfCR6KbFWN6qaZVoJsJ8FKiQ6Kqb1Utk4Tpk2iexKLlGY9Okp7EojuqiEptUoFdMG7qHTYg0m2qTsP1LHHJdZt2245NBFEyO4jlzB7hzItZt/VaHSuuAVRO2THooqbuHsa98rSWX2ba2vnqjLQI7MM/jThzUqg4lEZvlDgd7qtzSuG7Qmu+PRDog92jTGcf0wbrTNv8kBxDi4PddjQwdAqmGvOzCkOzDdtkPGg+RhapxpzjpdW7svxSo9tjEQfldpINcuW25WdiZ3grx2Y8SyU1SAMjmylsb7jUC+7Ty3RaSQE7Zu2LzgggsBHiVR34BFMXAuymxBaQDoeh5q/VtJm1BGuqr1Zgrs12uAPhdSmndlYNVRRD2bxMe1/evOVwfkyjKQDex12VT4pxSSpmLp8ji37NumUho2FgtgnkfG27257blunzsqdjWKUznESU1z1sFlN2FxVGZxwtHxMcfJ1kc4cxCKCYOgbNHIWloe57XNF/DKFMmno3bUrvIGyl4AaMTBz6d5awF1i8kadQd0zkIo0VvE8QlzHM+7iTc9UluNSMtldZSeLZoqiZ0sI7pp0DUANI+24KZJNCttMsUPHVS3Z1/NQsS4rmm0kIKDtonnYfVNTU7m/ELJlCIveQ5JVkpHfFML6moWy9dl2JSira1hdYjW3RbyK945389ViPZTiUUTyxwGd5Fjz0utgc9Rk8lorAGheiFO5CoHIjA5SiWYWp3IjC4FB4XIjTusqoi0FY3JzOh4lKcEqexKI2L6tQvB6Yl1zsiNbIOZ0UagrGZrApHsdaLNCbD9Asl7ZMKkmljcxpdZhuPM8lqsTgdbqtcbuY0B7jZNPQsFk86VWFSg6xv8ARQnUbx9xw/8AErWZMbpvxN+iYdjFLzLfoprkfwo+JfTLRHJsM3of2XCie7cOPyK07+LUnVv0XDGqUbZUfI/gPEvpm8eDyHaN5+RCsfD/AAxMXt9zLqN1bI8dg+7ZWThqpjkkAS+RvA3jSyXVgswDoAoswU2V4AQWrxFrbqjwTSG523VP4m4dD7vjGvMfsjdTj7AUOn4ljHIqTaKpMziSnLXWdof0T/s5INt7HVF8fxCGbVjbOQ6CawPlZG2CkU2uge3TceCjF7rbFWCd1iQorn22CspEWgIZXDYuHqkPmJ3JKNvmB3aFFexp5BMmK0Cl8U51MEptMEbBQT4Dt7ZHfTVb53ixjgqj+2aei11r9Fzzf6OiC/IJhciED0Khcp8DlFMs0F4JFOjlQaKRSmSqqZJoKe0pl9UoL5kw+ZFyAojuIVVwh2Gy2ek1MqZo36qbeSiWC8UtXoqr2gPL47BEaefRR8UAeNVSTtE4qmYnVQFp1CjGPwV34jw4DUKtCMLRlaBKNMgd2eiegpSeSIRMHRFcOpgSs5BUbHsBwbNuFonD+GZCDayh4BRgBWynZZCKvIZOlSHKrZVfFGbqzTnRAMRCaYsCl4gDdAKwlWvEGqvVoUUWkV94N0424Ul51SXuVbJUBqhhumHxFEpXJkpkxWgeacpp1OUWCZlCNg6g4U5UmnoiU6wIzhkNys5YNGOQlwvRljgVfWHRV7C4LI2HKF2y9UqP/9k="/>
          <p:cNvSpPr>
            <a:spLocks noChangeAspect="1" noChangeArrowheads="1"/>
          </p:cNvSpPr>
          <p:nvPr/>
        </p:nvSpPr>
        <p:spPr bwMode="auto">
          <a:xfrm>
            <a:off x="98345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891381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3526971" y="188640"/>
            <a:ext cx="6400800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72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Costo de Capital Promedio Ponderado (CCPP o </a:t>
            </a:r>
            <a:r>
              <a:rPr lang="es-CO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Wacc</a:t>
            </a:r>
            <a:r>
              <a:rPr lang="es-C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2" name="Picture 2" descr="http://www.artemiomilla.net/images/stories/imagenes/cuadro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889" y="2132857"/>
            <a:ext cx="4359244" cy="415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288257" y="2309623"/>
            <a:ext cx="35355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/>
              <a:t>Para Financiar la Inversión, alguien tiene que asignar los recursos y exigir por los fondos una rentabilidad</a:t>
            </a:r>
          </a:p>
        </p:txBody>
      </p:sp>
      <p:pic>
        <p:nvPicPr>
          <p:cNvPr id="1032" name="Picture 8" descr="http://inversionario.com/wp-content/uploads/2011/04/Percent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189" y="4210308"/>
            <a:ext cx="716488" cy="71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inversionario.com/wp-content/uploads/2011/04/Percent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627" y="5203683"/>
            <a:ext cx="716488" cy="71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33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1223417" y="1268760"/>
            <a:ext cx="2736304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Deuda Financiera de Corto y Largo Plazo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223417" y="2564904"/>
            <a:ext cx="2736304" cy="18722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Patrimonio de los Accionistas o Propietarios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151409" y="764705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Financiera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679801" y="1300012"/>
            <a:ext cx="4968552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s-CO" dirty="0"/>
              <a:t>Costo de la Deuda o </a:t>
            </a:r>
            <a:r>
              <a:rPr lang="es-C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</a:t>
            </a:r>
          </a:p>
          <a:p>
            <a:pPr marL="285750" indent="-285750">
              <a:buBlip>
                <a:blip r:embed="rId2"/>
              </a:buBlip>
            </a:pPr>
            <a:r>
              <a:rPr lang="es-CO" dirty="0"/>
              <a:t>Afectada con el Escudo Fiscal  </a:t>
            </a:r>
            <a:r>
              <a:rPr lang="es-C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Kdt </a:t>
            </a:r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= </a:t>
            </a:r>
            <a:r>
              <a:rPr lang="es-CO" dirty="0"/>
              <a:t>Kd x(1-Tx)</a:t>
            </a:r>
          </a:p>
          <a:p>
            <a:pPr marL="285750" indent="-285750">
              <a:buBlip>
                <a:blip r:embed="rId2"/>
              </a:buBlip>
            </a:pPr>
            <a:r>
              <a:rPr lang="es-CO" dirty="0"/>
              <a:t>Si son varias obligaciones, se deben ponderar</a:t>
            </a:r>
          </a:p>
        </p:txBody>
      </p:sp>
      <p:sp>
        <p:nvSpPr>
          <p:cNvPr id="11" name="10 Flecha derecha"/>
          <p:cNvSpPr/>
          <p:nvPr/>
        </p:nvSpPr>
        <p:spPr>
          <a:xfrm>
            <a:off x="4103737" y="1300012"/>
            <a:ext cx="504056" cy="1048868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CuadroTexto"/>
          <p:cNvSpPr txBox="1"/>
          <p:nvPr/>
        </p:nvSpPr>
        <p:spPr>
          <a:xfrm>
            <a:off x="4679801" y="2780929"/>
            <a:ext cx="4968552" cy="20928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s-CO" dirty="0"/>
              <a:t>Costo del Patrimonio  o </a:t>
            </a:r>
            <a:r>
              <a:rPr lang="es-CO" sz="2400" b="1" dirty="0">
                <a:hlinkClick r:id="rId4" action="ppaction://hlinksldjump"/>
              </a:rPr>
              <a:t>Kp</a:t>
            </a:r>
            <a:endParaRPr lang="es-CO" sz="2400" b="1" dirty="0"/>
          </a:p>
          <a:p>
            <a:pPr marL="285750" indent="-285750">
              <a:buBlip>
                <a:blip r:embed="rId2"/>
              </a:buBlip>
            </a:pPr>
            <a:r>
              <a:rPr lang="es-CO" dirty="0"/>
              <a:t>Afectada con el Riesgo  Operativo asumido, o</a:t>
            </a:r>
            <a:r>
              <a:rPr lang="es-CO" dirty="0">
                <a:hlinkClick r:id="rId5" action="ppaction://hlinksldjump"/>
              </a:rPr>
              <a:t> </a:t>
            </a:r>
            <a:r>
              <a:rPr lang="es-CO" sz="2800" b="1" dirty="0">
                <a:latin typeface="Symbol" panose="05050102010706020507" pitchFamily="18" charset="2"/>
                <a:hlinkClick r:id="rId5" action="ppaction://hlinksldjump"/>
              </a:rPr>
              <a:t>b</a:t>
            </a:r>
            <a:endParaRPr lang="es-CO" sz="2800" b="1" dirty="0">
              <a:latin typeface="Symbol" panose="05050102010706020507" pitchFamily="18" charset="2"/>
            </a:endParaRPr>
          </a:p>
          <a:p>
            <a:pPr marL="285750" indent="-285750">
              <a:buBlip>
                <a:blip r:embed="rId2"/>
              </a:buBlip>
            </a:pPr>
            <a:r>
              <a:rPr lang="es-CO" dirty="0"/>
              <a:t>Teniendo como referencia la Rentabilidad del Mercado en Condiciones de Riesgo o </a:t>
            </a:r>
            <a:r>
              <a:rPr lang="es-CO" sz="3200" dirty="0">
                <a:hlinkClick r:id="rId6" action="ppaction://hlinksldjump"/>
              </a:rPr>
              <a:t>r</a:t>
            </a:r>
            <a:r>
              <a:rPr lang="es-CO" b="1" dirty="0">
                <a:hlinkClick r:id="rId6" action="ppaction://hlinksldjump"/>
              </a:rPr>
              <a:t>m</a:t>
            </a:r>
            <a:r>
              <a:rPr lang="es-CO" dirty="0"/>
              <a:t> , o </a:t>
            </a:r>
          </a:p>
          <a:p>
            <a:pPr marL="285750" indent="-285750">
              <a:buBlip>
                <a:blip r:embed="rId2"/>
              </a:buBlip>
            </a:pPr>
            <a:r>
              <a:rPr lang="es-CO" dirty="0"/>
              <a:t>Libre de Riesgo o </a:t>
            </a:r>
            <a:r>
              <a:rPr lang="es-CO" sz="2800" b="1" dirty="0">
                <a:hlinkClick r:id="rId7" action="ppaction://hlinksldjump"/>
              </a:rPr>
              <a:t>r</a:t>
            </a:r>
            <a:r>
              <a:rPr lang="es-CO" dirty="0">
                <a:hlinkClick r:id="rId7" action="ppaction://hlinksldjump"/>
              </a:rPr>
              <a:t>l</a:t>
            </a:r>
            <a:endParaRPr lang="es-CO" dirty="0"/>
          </a:p>
        </p:txBody>
      </p:sp>
      <p:sp>
        <p:nvSpPr>
          <p:cNvPr id="14" name="13 Flecha derecha"/>
          <p:cNvSpPr/>
          <p:nvPr/>
        </p:nvSpPr>
        <p:spPr>
          <a:xfrm>
            <a:off x="4103737" y="2996952"/>
            <a:ext cx="504056" cy="1048868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CuadroTexto"/>
          <p:cNvSpPr txBox="1"/>
          <p:nvPr/>
        </p:nvSpPr>
        <p:spPr>
          <a:xfrm>
            <a:off x="2015505" y="188640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/>
              <a:t>Costos del Financiamiento</a:t>
            </a:r>
          </a:p>
        </p:txBody>
      </p:sp>
      <p:pic>
        <p:nvPicPr>
          <p:cNvPr id="16" name="Picture 8" descr="http://inversionario.com/wp-content/uploads/2011/04/Percent-ico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246" y="548680"/>
            <a:ext cx="1163344" cy="116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inversionario.com/wp-content/uploads/2011/04/Percent-ico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241" y="4254183"/>
            <a:ext cx="1239252" cy="123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18 Grupo"/>
          <p:cNvGrpSpPr/>
          <p:nvPr/>
        </p:nvGrpSpPr>
        <p:grpSpPr>
          <a:xfrm>
            <a:off x="2591569" y="4437112"/>
            <a:ext cx="4572508" cy="1828778"/>
            <a:chOff x="1763688" y="4437112"/>
            <a:chExt cx="4572508" cy="1828778"/>
          </a:xfrm>
        </p:grpSpPr>
        <p:sp>
          <p:nvSpPr>
            <p:cNvPr id="2" name="1 Elipse">
              <a:hlinkClick r:id="rId9" action="ppaction://hlinksldjump"/>
            </p:cNvPr>
            <p:cNvSpPr/>
            <p:nvPr/>
          </p:nvSpPr>
          <p:spPr>
            <a:xfrm>
              <a:off x="3059832" y="5113762"/>
              <a:ext cx="1440160" cy="1152128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/>
                <a:t>Costo de Capital promedio ponderado</a:t>
              </a:r>
            </a:p>
          </p:txBody>
        </p:sp>
        <p:cxnSp>
          <p:nvCxnSpPr>
            <p:cNvPr id="5" name="4 Conector recto de flecha"/>
            <p:cNvCxnSpPr>
              <a:endCxn id="9" idx="2"/>
            </p:cNvCxnSpPr>
            <p:nvPr/>
          </p:nvCxnSpPr>
          <p:spPr>
            <a:xfrm flipH="1" flipV="1">
              <a:off x="1763688" y="4437112"/>
              <a:ext cx="1296144" cy="12527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17 Conector recto de flecha"/>
            <p:cNvCxnSpPr>
              <a:stCxn id="2" idx="6"/>
              <a:endCxn id="13" idx="2"/>
            </p:cNvCxnSpPr>
            <p:nvPr/>
          </p:nvCxnSpPr>
          <p:spPr>
            <a:xfrm flipV="1">
              <a:off x="4499992" y="4873809"/>
              <a:ext cx="1836204" cy="81601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198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689" y="476835"/>
            <a:ext cx="6120680" cy="4451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35386" y="332656"/>
            <a:ext cx="289947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/>
              <a:t>Costo Ponderado de la Deuda Después de Beneficios Tributarios </a:t>
            </a:r>
            <a:r>
              <a:rPr lang="es-CO" sz="3600" b="1" dirty="0"/>
              <a:t>K</a:t>
            </a:r>
            <a:r>
              <a:rPr lang="es-CO" sz="2800" b="1" dirty="0"/>
              <a:t>dt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35385" y="3302982"/>
            <a:ext cx="3744416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dirty="0"/>
              <a:t>Supongamos que al 31-12-2012, la </a:t>
            </a:r>
            <a:r>
              <a:rPr lang="es-CO" sz="2800" b="1" dirty="0"/>
              <a:t>Compañía Nacional de Chocolates</a:t>
            </a:r>
            <a:r>
              <a:rPr lang="es-CO" sz="2400" dirty="0"/>
              <a:t> tiene estas deudas en miles de Pesos  y un Patrimonio de </a:t>
            </a:r>
            <a:r>
              <a:rPr lang="es-CO" sz="2800" b="1" dirty="0"/>
              <a:t>$60 mil </a:t>
            </a:r>
            <a:r>
              <a:rPr lang="es-CO" sz="2400" dirty="0"/>
              <a:t>millones de Pesos</a:t>
            </a:r>
          </a:p>
        </p:txBody>
      </p:sp>
      <p:sp>
        <p:nvSpPr>
          <p:cNvPr id="2" name="1 Flecha izquierda">
            <a:hlinkClick r:id="rId3" action="ppaction://hlinksldjump"/>
          </p:cNvPr>
          <p:cNvSpPr/>
          <p:nvPr/>
        </p:nvSpPr>
        <p:spPr>
          <a:xfrm>
            <a:off x="7704137" y="4928238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327873" y="580526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</a:rPr>
              <a:t>Dinámica Sofisma del Financiamiento de Vivienda en Colombia</a:t>
            </a:r>
          </a:p>
        </p:txBody>
      </p:sp>
    </p:spTree>
    <p:extLst>
      <p:ext uri="{BB962C8B-B14F-4D97-AF65-F5344CB8AC3E}">
        <p14:creationId xmlns:p14="http://schemas.microsoft.com/office/powerpoint/2010/main" val="34099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CuadroTexto"/>
          <p:cNvSpPr txBox="1"/>
          <p:nvPr/>
        </p:nvSpPr>
        <p:spPr>
          <a:xfrm>
            <a:off x="1871489" y="-2738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/>
              <a:t>Ponderación de la estructura de Financiamiento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63377" y="1508005"/>
            <a:ext cx="3600400" cy="27515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s-CO" sz="2400" dirty="0"/>
              <a:t>Con el fin de Ponderar adecuadamente las cargas del Costo del Capital es necesario obtener la proporción de cada uno de los componentes de la Estructura Financiera</a:t>
            </a:r>
            <a:endParaRPr lang="es-E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389" y="1556793"/>
            <a:ext cx="5304996" cy="2505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Llamada ovalada"/>
          <p:cNvSpPr/>
          <p:nvPr/>
        </p:nvSpPr>
        <p:spPr>
          <a:xfrm>
            <a:off x="4631389" y="4259528"/>
            <a:ext cx="3864836" cy="1698137"/>
          </a:xfrm>
          <a:prstGeom prst="wedgeEllipseCallout">
            <a:avLst>
              <a:gd name="adj1" fmla="val 60285"/>
              <a:gd name="adj2" fmla="val -6998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dirty="0"/>
              <a:t>El 44,44% de la Inversión se financia con Deuda (terceros) y el 55,56% con Patrimonio (Socios)</a:t>
            </a:r>
          </a:p>
        </p:txBody>
      </p:sp>
      <p:sp>
        <p:nvSpPr>
          <p:cNvPr id="7" name="6 Flecha izquierda">
            <a:hlinkClick r:id="rId3" action="ppaction://hlinksldjump"/>
          </p:cNvPr>
          <p:cNvSpPr/>
          <p:nvPr/>
        </p:nvSpPr>
        <p:spPr>
          <a:xfrm>
            <a:off x="1871489" y="4670082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</p:spTree>
    <p:extLst>
      <p:ext uri="{BB962C8B-B14F-4D97-AF65-F5344CB8AC3E}">
        <p14:creationId xmlns:p14="http://schemas.microsoft.com/office/powerpoint/2010/main" val="400000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49401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CuadroTexto"/>
          <p:cNvSpPr txBox="1"/>
          <p:nvPr/>
        </p:nvSpPr>
        <p:spPr>
          <a:xfrm>
            <a:off x="1871489" y="-2738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/>
              <a:t>Costo del Patrimonio </a:t>
            </a:r>
            <a:r>
              <a:rPr lang="es-CO" sz="4800" b="1" dirty="0"/>
              <a:t>K</a:t>
            </a:r>
            <a:r>
              <a:rPr lang="es-CO" sz="3600" b="1" dirty="0"/>
              <a:t>p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79401" y="1196752"/>
            <a:ext cx="3384376" cy="415498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CO" sz="2400" dirty="0"/>
              <a:t>El </a:t>
            </a:r>
            <a:r>
              <a:rPr lang="es-CO" sz="2400" b="1" dirty="0"/>
              <a:t>coeficiente Beta (β)</a:t>
            </a:r>
            <a:r>
              <a:rPr lang="es-CO" sz="2400" dirty="0"/>
              <a:t> es una medida de la volatilidad de un activo (una acción o un valor) relativa a la variabilidad del mercado, de modo que valores altos de </a:t>
            </a:r>
            <a:r>
              <a:rPr lang="es-CO" sz="2400" b="1" dirty="0"/>
              <a:t>Beta</a:t>
            </a:r>
            <a:r>
              <a:rPr lang="es-CO" sz="2400" dirty="0"/>
              <a:t> denotan más volatilidad y </a:t>
            </a:r>
            <a:r>
              <a:rPr lang="es-CO" sz="2400" b="1" dirty="0"/>
              <a:t>Beta</a:t>
            </a:r>
            <a:r>
              <a:rPr lang="es-CO" sz="2400" dirty="0"/>
              <a:t> 1,0 es equivalencia con el mercado</a:t>
            </a:r>
          </a:p>
        </p:txBody>
      </p:sp>
      <p:pic>
        <p:nvPicPr>
          <p:cNvPr id="8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794" y="1223910"/>
            <a:ext cx="5196371" cy="4127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087513" y="5351736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hlinkClick r:id="rId3"/>
              </a:rPr>
              <a:t>http://www.amvcolombia.org.co/attachments/data/20111228191515.pdf</a:t>
            </a:r>
            <a:endParaRPr lang="es-CO" dirty="0"/>
          </a:p>
          <a:p>
            <a:endParaRPr lang="es-CO" dirty="0">
              <a:hlinkClick r:id=""/>
            </a:endParaRPr>
          </a:p>
          <a:p>
            <a:r>
              <a:rPr lang="es-CO" dirty="0">
                <a:hlinkClick r:id=""/>
              </a:rPr>
              <a:t>http</a:t>
            </a:r>
            <a:r>
              <a:rPr lang="es-CO" dirty="0">
                <a:hlinkClick r:id="rId4"/>
              </a:rPr>
              <a:t>://www.slideserve.com/diane/conceptos-financieros-aplicados-a-la-administraci-n-de-portafolios</a:t>
            </a:r>
            <a:endParaRPr lang="es-CO" dirty="0"/>
          </a:p>
          <a:p>
            <a:endParaRPr lang="es-CO" dirty="0"/>
          </a:p>
        </p:txBody>
      </p:sp>
      <p:sp>
        <p:nvSpPr>
          <p:cNvPr id="7" name="6 Rectángulo"/>
          <p:cNvSpPr/>
          <p:nvPr/>
        </p:nvSpPr>
        <p:spPr>
          <a:xfrm>
            <a:off x="3349307" y="755412"/>
            <a:ext cx="4365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s-ES_tradnl" sz="2000" b="1" dirty="0">
                <a:solidFill>
                  <a:srgbClr val="FF0000"/>
                </a:solidFill>
              </a:rPr>
              <a:t>El Capital </a:t>
            </a:r>
            <a:r>
              <a:rPr lang="es-ES_tradnl" sz="2000" b="1" dirty="0" err="1">
                <a:solidFill>
                  <a:srgbClr val="FF0000"/>
                </a:solidFill>
              </a:rPr>
              <a:t>Asset</a:t>
            </a:r>
            <a:r>
              <a:rPr lang="es-ES_tradnl" sz="2000" b="1" dirty="0">
                <a:solidFill>
                  <a:srgbClr val="FF0000"/>
                </a:solidFill>
              </a:rPr>
              <a:t> </a:t>
            </a:r>
            <a:r>
              <a:rPr lang="es-ES_tradnl" sz="2000" b="1" dirty="0" err="1">
                <a:solidFill>
                  <a:srgbClr val="FF0000"/>
                </a:solidFill>
              </a:rPr>
              <a:t>Pricing</a:t>
            </a:r>
            <a:r>
              <a:rPr lang="es-ES_tradnl" sz="2000" b="1" dirty="0">
                <a:solidFill>
                  <a:srgbClr val="FF0000"/>
                </a:solidFill>
              </a:rPr>
              <a:t> </a:t>
            </a:r>
            <a:r>
              <a:rPr lang="es-ES_tradnl" sz="2000" b="1" dirty="0" err="1">
                <a:solidFill>
                  <a:srgbClr val="FF0000"/>
                </a:solidFill>
              </a:rPr>
              <a:t>Model</a:t>
            </a:r>
            <a:r>
              <a:rPr lang="es-ES_tradnl" sz="2000" b="1" dirty="0">
                <a:solidFill>
                  <a:srgbClr val="FF0000"/>
                </a:solidFill>
              </a:rPr>
              <a:t> (CAPM).</a:t>
            </a:r>
          </a:p>
        </p:txBody>
      </p:sp>
      <p:sp>
        <p:nvSpPr>
          <p:cNvPr id="9" name="8 Elipse"/>
          <p:cNvSpPr/>
          <p:nvPr/>
        </p:nvSpPr>
        <p:spPr>
          <a:xfrm>
            <a:off x="7205979" y="1821603"/>
            <a:ext cx="1362255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Flecha izquierda">
            <a:hlinkClick r:id="rId5" action="ppaction://hlinksldjump"/>
          </p:cNvPr>
          <p:cNvSpPr/>
          <p:nvPr/>
        </p:nvSpPr>
        <p:spPr>
          <a:xfrm>
            <a:off x="8064177" y="136735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</p:spTree>
    <p:extLst>
      <p:ext uri="{BB962C8B-B14F-4D97-AF65-F5344CB8AC3E}">
        <p14:creationId xmlns:p14="http://schemas.microsoft.com/office/powerpoint/2010/main" val="139041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CuadroTexto"/>
          <p:cNvSpPr txBox="1"/>
          <p:nvPr/>
        </p:nvSpPr>
        <p:spPr>
          <a:xfrm>
            <a:off x="1871489" y="-2738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/>
              <a:t>Costo del Patrimonio </a:t>
            </a:r>
            <a:r>
              <a:rPr lang="es-CO" sz="4800" b="1" dirty="0"/>
              <a:t>K</a:t>
            </a:r>
            <a:r>
              <a:rPr lang="es-CO" sz="3600" b="1" dirty="0"/>
              <a:t>p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07393" y="1412776"/>
            <a:ext cx="3600400" cy="34163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s-CO" sz="2400" dirty="0"/>
              <a:t>Con las demás variables iguales, el aumento del Apalancamiento Financiero aumentará el beta para el patrimonio en una firma, por lo que será necesario corregirlo según el factor (1+(1-T) * D/P.)</a:t>
            </a:r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3349307" y="755412"/>
            <a:ext cx="4365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s-ES_tradnl" sz="2000" b="1" dirty="0">
                <a:solidFill>
                  <a:srgbClr val="FF0000"/>
                </a:solidFill>
              </a:rPr>
              <a:t>El Capital </a:t>
            </a:r>
            <a:r>
              <a:rPr lang="es-ES_tradnl" sz="2000" b="1" dirty="0" err="1">
                <a:solidFill>
                  <a:srgbClr val="FF0000"/>
                </a:solidFill>
              </a:rPr>
              <a:t>Asset</a:t>
            </a:r>
            <a:r>
              <a:rPr lang="es-ES_tradnl" sz="2000" b="1" dirty="0">
                <a:solidFill>
                  <a:srgbClr val="FF0000"/>
                </a:solidFill>
              </a:rPr>
              <a:t> </a:t>
            </a:r>
            <a:r>
              <a:rPr lang="es-ES_tradnl" sz="2000" b="1" dirty="0" err="1">
                <a:solidFill>
                  <a:srgbClr val="FF0000"/>
                </a:solidFill>
              </a:rPr>
              <a:t>Pricing</a:t>
            </a:r>
            <a:r>
              <a:rPr lang="es-ES_tradnl" sz="2000" b="1" dirty="0">
                <a:solidFill>
                  <a:srgbClr val="FF0000"/>
                </a:solidFill>
              </a:rPr>
              <a:t> </a:t>
            </a:r>
            <a:r>
              <a:rPr lang="es-ES_tradnl" sz="2000" b="1" dirty="0" err="1">
                <a:solidFill>
                  <a:srgbClr val="FF0000"/>
                </a:solidFill>
              </a:rPr>
              <a:t>Model</a:t>
            </a:r>
            <a:r>
              <a:rPr lang="es-ES_tradnl" sz="2000" b="1" dirty="0">
                <a:solidFill>
                  <a:srgbClr val="FF0000"/>
                </a:solidFill>
              </a:rPr>
              <a:t> (CAPM).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4607793" y="2327806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/>
              <a:t>1,0850x  1 + ( 1 -0,28) x  48.000.000</a:t>
            </a:r>
          </a:p>
          <a:p>
            <a:r>
              <a:rPr lang="es-CO" sz="2000" dirty="0"/>
              <a:t>                                            60.000.000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903937" y="1572298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>
                <a:latin typeface="Symbol" panose="05050102010706020507" pitchFamily="18" charset="2"/>
              </a:rPr>
              <a:t>b </a:t>
            </a:r>
            <a:r>
              <a:rPr lang="es-CO" sz="3200" b="1" dirty="0"/>
              <a:t>Apalancado</a:t>
            </a:r>
            <a:r>
              <a:rPr lang="es-CO" sz="3200" b="1" dirty="0">
                <a:latin typeface="Symbol" panose="05050102010706020507" pitchFamily="18" charset="2"/>
              </a:rPr>
              <a:t> =</a:t>
            </a:r>
            <a:endParaRPr lang="es-CO" b="1" dirty="0">
              <a:latin typeface="Symbol" panose="05050102010706020507" pitchFamily="18" charset="2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967833" y="3204266"/>
            <a:ext cx="42827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3200" b="1" dirty="0">
                <a:latin typeface="Symbol" panose="05050102010706020507" pitchFamily="18" charset="2"/>
              </a:rPr>
              <a:t>b </a:t>
            </a:r>
            <a:r>
              <a:rPr lang="es-CO" sz="3200" b="1" dirty="0"/>
              <a:t>Apalancado</a:t>
            </a:r>
            <a:r>
              <a:rPr lang="es-CO" sz="3200" b="1" dirty="0">
                <a:latin typeface="Symbol" panose="05050102010706020507" pitchFamily="18" charset="2"/>
              </a:rPr>
              <a:t> = </a:t>
            </a:r>
            <a:r>
              <a:rPr lang="es-CO" sz="3200" b="1" dirty="0"/>
              <a:t>1,70996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7200081" y="2681749"/>
            <a:ext cx="11881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11 Abrir corchete"/>
          <p:cNvSpPr/>
          <p:nvPr/>
        </p:nvSpPr>
        <p:spPr>
          <a:xfrm>
            <a:off x="5553598" y="2327806"/>
            <a:ext cx="108012" cy="707886"/>
          </a:xfrm>
          <a:prstGeom prst="lef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Cerrar corchete"/>
          <p:cNvSpPr/>
          <p:nvPr/>
        </p:nvSpPr>
        <p:spPr>
          <a:xfrm>
            <a:off x="8388213" y="2327806"/>
            <a:ext cx="108012" cy="707886"/>
          </a:xfrm>
          <a:prstGeom prst="righ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Abrir corchete"/>
          <p:cNvSpPr/>
          <p:nvPr/>
        </p:nvSpPr>
        <p:spPr>
          <a:xfrm>
            <a:off x="7125020" y="2327806"/>
            <a:ext cx="108012" cy="707886"/>
          </a:xfrm>
          <a:prstGeom prst="lef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errar corchete"/>
          <p:cNvSpPr/>
          <p:nvPr/>
        </p:nvSpPr>
        <p:spPr>
          <a:xfrm>
            <a:off x="8594619" y="2333789"/>
            <a:ext cx="108012" cy="707886"/>
          </a:xfrm>
          <a:prstGeom prst="righ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/>
          <p:cNvSpPr txBox="1"/>
          <p:nvPr/>
        </p:nvSpPr>
        <p:spPr>
          <a:xfrm>
            <a:off x="4967833" y="4221088"/>
            <a:ext cx="4282712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Pero, las expectativas del accionistas generalmente superan las tasas de rentabilidad del mercado.</a:t>
            </a:r>
          </a:p>
        </p:txBody>
      </p:sp>
      <p:sp>
        <p:nvSpPr>
          <p:cNvPr id="17" name="16 Flecha izquierda">
            <a:hlinkClick r:id="rId2" action="ppaction://hlinksldjump"/>
          </p:cNvPr>
          <p:cNvSpPr/>
          <p:nvPr/>
        </p:nvSpPr>
        <p:spPr>
          <a:xfrm>
            <a:off x="7704137" y="5519151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</p:spTree>
    <p:extLst>
      <p:ext uri="{BB962C8B-B14F-4D97-AF65-F5344CB8AC3E}">
        <p14:creationId xmlns:p14="http://schemas.microsoft.com/office/powerpoint/2010/main" val="287502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CuadroTexto"/>
          <p:cNvSpPr txBox="1"/>
          <p:nvPr/>
        </p:nvSpPr>
        <p:spPr>
          <a:xfrm>
            <a:off x="1871489" y="-27384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/>
              <a:t>Costo del Patrimonio </a:t>
            </a:r>
            <a:r>
              <a:rPr lang="es-CO" sz="4400" b="1" dirty="0"/>
              <a:t>K</a:t>
            </a:r>
            <a:r>
              <a:rPr lang="es-CO" sz="3200" b="1" dirty="0"/>
              <a:t>p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07393" y="1134036"/>
            <a:ext cx="3240360" cy="24191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s-CO" sz="2400" dirty="0"/>
              <a:t>Tasas de Riesgo de Mercado: Las 20 acciones más cotizadas en el mercado las identifica el Índice Bursátil COLCAP</a:t>
            </a:r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3349307" y="476672"/>
            <a:ext cx="4365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s-ES_tradnl" sz="2000" b="1" dirty="0">
                <a:solidFill>
                  <a:srgbClr val="FF0000"/>
                </a:solidFill>
              </a:rPr>
              <a:t>El Capital </a:t>
            </a:r>
            <a:r>
              <a:rPr lang="es-ES_tradnl" sz="2000" b="1" dirty="0" err="1">
                <a:solidFill>
                  <a:srgbClr val="FF0000"/>
                </a:solidFill>
              </a:rPr>
              <a:t>Asset</a:t>
            </a:r>
            <a:r>
              <a:rPr lang="es-ES_tradnl" sz="2000" b="1" dirty="0">
                <a:solidFill>
                  <a:srgbClr val="FF0000"/>
                </a:solidFill>
              </a:rPr>
              <a:t> </a:t>
            </a:r>
            <a:r>
              <a:rPr lang="es-ES_tradnl" sz="2000" b="1" dirty="0" err="1">
                <a:solidFill>
                  <a:srgbClr val="FF0000"/>
                </a:solidFill>
              </a:rPr>
              <a:t>Pricing</a:t>
            </a:r>
            <a:r>
              <a:rPr lang="es-ES_tradnl" sz="2000" b="1" dirty="0">
                <a:solidFill>
                  <a:srgbClr val="FF0000"/>
                </a:solidFill>
              </a:rPr>
              <a:t> </a:t>
            </a:r>
            <a:r>
              <a:rPr lang="es-ES_tradnl" sz="2000" b="1" dirty="0" err="1">
                <a:solidFill>
                  <a:srgbClr val="FF0000"/>
                </a:solidFill>
              </a:rPr>
              <a:t>Model</a:t>
            </a:r>
            <a:r>
              <a:rPr lang="es-ES_tradnl" sz="2000" b="1" dirty="0">
                <a:solidFill>
                  <a:srgbClr val="FF0000"/>
                </a:solidFill>
              </a:rPr>
              <a:t> (CAPM).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655465" y="5238493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hlinkClick r:id="rId2"/>
              </a:rPr>
              <a:t>https://www.bvc.com.co/pps/tibco/portalbvc/Home/Mercados/enlinea/indicesbursatiles?com.tibco.ps.pagesvc.renderParams.sub45d083c1_14321f5c9c5_-78350a0a600b=action%3Ddetallar%26org.springframework.web.portlet.mvc.ImplicitModel%3Dtrue%26#</a:t>
            </a:r>
            <a:r>
              <a:rPr lang="es-CO" dirty="0"/>
              <a:t>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540225" y="1206045"/>
            <a:ext cx="4748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Cotización COLCAP 28-12-2015	1,153,71</a:t>
            </a:r>
          </a:p>
          <a:p>
            <a:r>
              <a:rPr lang="es-CO" dirty="0"/>
              <a:t>Cotización COLCAP 01-01-2012	</a:t>
            </a:r>
            <a:r>
              <a:rPr lang="es-CO" u="sng" dirty="0"/>
              <a:t>1,507,42</a:t>
            </a:r>
          </a:p>
          <a:p>
            <a:r>
              <a:rPr lang="es-CO" dirty="0"/>
              <a:t>Variación Durante el Año		   353,71</a:t>
            </a:r>
          </a:p>
          <a:p>
            <a:r>
              <a:rPr lang="es-CO" dirty="0"/>
              <a:t>Rentabilidad 			 -30,66%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183857" y="2586970"/>
            <a:ext cx="4282712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Si se quiere invertir adecuadamente, se debe monitorear el mercado, y, el bursátil es el mas rentable, pero el más riesgoso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1367433" y="3689738"/>
            <a:ext cx="80991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b="1" dirty="0"/>
              <a:t>Basados en COLCAP podríamos decir que la Rentabilidad en Colombia en condiciones de riesgo de mercado  </a:t>
            </a:r>
            <a:r>
              <a:rPr lang="es-CO" sz="4400" b="1" dirty="0"/>
              <a:t>r</a:t>
            </a:r>
            <a:r>
              <a:rPr lang="es-CO" sz="2800" b="1" dirty="0"/>
              <a:t>m durante el 2012 fue del 16,17%</a:t>
            </a:r>
          </a:p>
        </p:txBody>
      </p:sp>
      <p:sp>
        <p:nvSpPr>
          <p:cNvPr id="19" name="18 Flecha izquierda">
            <a:hlinkClick r:id="rId3" action="ppaction://hlinksldjump"/>
          </p:cNvPr>
          <p:cNvSpPr/>
          <p:nvPr/>
        </p:nvSpPr>
        <p:spPr>
          <a:xfrm>
            <a:off x="1367433" y="78441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</p:spTree>
    <p:extLst>
      <p:ext uri="{BB962C8B-B14F-4D97-AF65-F5344CB8AC3E}">
        <p14:creationId xmlns:p14="http://schemas.microsoft.com/office/powerpoint/2010/main" val="215805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s://encrypted-tbn2.gstatic.com/images?q=tbn:ANd9GcTEO5ubpyadj3JIuT57jl30jl_h9m62EXuHgVTwbaO74Ff5CxRs"/>
          <p:cNvSpPr>
            <a:spLocks noChangeAspect="1" noChangeArrowheads="1"/>
          </p:cNvSpPr>
          <p:nvPr/>
        </p:nvSpPr>
        <p:spPr bwMode="auto">
          <a:xfrm>
            <a:off x="12060411" y="58052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CuadroTexto"/>
          <p:cNvSpPr txBox="1"/>
          <p:nvPr/>
        </p:nvSpPr>
        <p:spPr>
          <a:xfrm>
            <a:off x="1871489" y="-2738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/>
              <a:t>Costo del Patrimonio </a:t>
            </a:r>
            <a:r>
              <a:rPr lang="es-CO" sz="4800" b="1" dirty="0"/>
              <a:t>K</a:t>
            </a:r>
            <a:r>
              <a:rPr lang="es-CO" sz="3600" b="1" dirty="0"/>
              <a:t>p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07393" y="1412777"/>
            <a:ext cx="3240360" cy="20867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s-CO" sz="2400" dirty="0"/>
              <a:t>Una de las mejores medidas de Inversiones libres de riesgo en Colombia lo brinda el mercado de los TES</a:t>
            </a:r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3349307" y="755412"/>
            <a:ext cx="4365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s-ES_tradnl" sz="2000" b="1" dirty="0">
                <a:solidFill>
                  <a:srgbClr val="FF0000"/>
                </a:solidFill>
              </a:rPr>
              <a:t>El Capital </a:t>
            </a:r>
            <a:r>
              <a:rPr lang="es-ES_tradnl" sz="2000" b="1" dirty="0" err="1">
                <a:solidFill>
                  <a:srgbClr val="FF0000"/>
                </a:solidFill>
              </a:rPr>
              <a:t>Asset</a:t>
            </a:r>
            <a:r>
              <a:rPr lang="es-ES_tradnl" sz="2000" b="1" dirty="0">
                <a:solidFill>
                  <a:srgbClr val="FF0000"/>
                </a:solidFill>
              </a:rPr>
              <a:t> </a:t>
            </a:r>
            <a:r>
              <a:rPr lang="es-ES_tradnl" sz="2000" b="1" dirty="0" err="1">
                <a:solidFill>
                  <a:srgbClr val="FF0000"/>
                </a:solidFill>
              </a:rPr>
              <a:t>Pricing</a:t>
            </a:r>
            <a:r>
              <a:rPr lang="es-ES_tradnl" sz="2000" b="1" dirty="0">
                <a:solidFill>
                  <a:srgbClr val="FF0000"/>
                </a:solidFill>
              </a:rPr>
              <a:t> </a:t>
            </a:r>
            <a:r>
              <a:rPr lang="es-ES_tradnl" sz="2000" b="1" dirty="0" err="1">
                <a:solidFill>
                  <a:srgbClr val="FF0000"/>
                </a:solidFill>
              </a:rPr>
              <a:t>Model</a:t>
            </a:r>
            <a:r>
              <a:rPr lang="es-ES_tradnl" sz="2000" b="1" dirty="0">
                <a:solidFill>
                  <a:srgbClr val="FF0000"/>
                </a:solidFill>
              </a:rPr>
              <a:t> (CAPM).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655466" y="5409803"/>
            <a:ext cx="76580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dirty="0">
                <a:hlinkClick r:id="rId2"/>
              </a:rPr>
              <a:t>https://www.grupoaval.com/wps/portal/grupo-aval/aval/portal-financiero/renta-fija/tes/datos-historicos</a:t>
            </a:r>
            <a:endParaRPr lang="es-CO" sz="1400" dirty="0"/>
          </a:p>
          <a:p>
            <a:endParaRPr lang="es-CO" sz="14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766048" y="1412776"/>
            <a:ext cx="4282712" cy="1815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s-CO" sz="2800" dirty="0"/>
              <a:t>En su momento se proyectaba para el año 2012 que los TES  tenían una rentabilidad del 5,95%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214396" y="3717033"/>
            <a:ext cx="80991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b="1" dirty="0"/>
              <a:t>Basados en los TES, podríamos decir que la Rentabilidad en Colombia en Libre de riesgo de mercado  </a:t>
            </a:r>
            <a:r>
              <a:rPr lang="es-CO" sz="4400" b="1" dirty="0"/>
              <a:t>r</a:t>
            </a:r>
            <a:r>
              <a:rPr lang="es-CO" sz="2800" b="1" dirty="0"/>
              <a:t>l durante el 2012 fue del 5,95%</a:t>
            </a:r>
          </a:p>
        </p:txBody>
      </p:sp>
      <p:sp>
        <p:nvSpPr>
          <p:cNvPr id="12" name="11 Flecha izquierda">
            <a:hlinkClick r:id="rId3" action="ppaction://hlinksldjump"/>
          </p:cNvPr>
          <p:cNvSpPr/>
          <p:nvPr/>
        </p:nvSpPr>
        <p:spPr>
          <a:xfrm>
            <a:off x="1367433" y="316899"/>
            <a:ext cx="1368152" cy="877027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/>
              <a:t>Costo del Financiamiento</a:t>
            </a:r>
          </a:p>
        </p:txBody>
      </p:sp>
    </p:spTree>
    <p:extLst>
      <p:ext uri="{BB962C8B-B14F-4D97-AF65-F5344CB8AC3E}">
        <p14:creationId xmlns:p14="http://schemas.microsoft.com/office/powerpoint/2010/main" val="57214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654</Words>
  <Application>Microsoft Office PowerPoint</Application>
  <PresentationFormat>Personalizado</PresentationFormat>
  <Paragraphs>76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Brush Script MT</vt:lpstr>
      <vt:lpstr>Calibri</vt:lpstr>
      <vt:lpstr>Calibri Light</vt:lpstr>
      <vt:lpstr>Century Gothic</vt:lpstr>
      <vt:lpstr>Symbol</vt:lpstr>
      <vt:lpstr>Times New Roman</vt:lpstr>
      <vt:lpstr>Tema de Office</vt:lpstr>
      <vt:lpstr>Costo de Capital Promedio Ponderado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</dc:creator>
  <cp:lastModifiedBy>JORGE DUCUARA</cp:lastModifiedBy>
  <cp:revision>9</cp:revision>
  <dcterms:created xsi:type="dcterms:W3CDTF">2019-02-14T12:40:49Z</dcterms:created>
  <dcterms:modified xsi:type="dcterms:W3CDTF">2021-03-07T21:41:48Z</dcterms:modified>
</cp:coreProperties>
</file>